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69" r:id="rId3"/>
    <p:sldMasterId id="2147483679" r:id="rId4"/>
    <p:sldMasterId id="2147483684" r:id="rId5"/>
    <p:sldMasterId id="2147483689" r:id="rId6"/>
  </p:sldMasterIdLst>
  <p:notesMasterIdLst>
    <p:notesMasterId r:id="rId29"/>
  </p:notesMasterIdLst>
  <p:sldIdLst>
    <p:sldId id="312" r:id="rId7"/>
    <p:sldId id="320" r:id="rId8"/>
    <p:sldId id="317" r:id="rId9"/>
    <p:sldId id="296" r:id="rId10"/>
    <p:sldId id="340" r:id="rId11"/>
    <p:sldId id="313" r:id="rId12"/>
    <p:sldId id="321" r:id="rId13"/>
    <p:sldId id="341" r:id="rId14"/>
    <p:sldId id="342" r:id="rId15"/>
    <p:sldId id="338" r:id="rId16"/>
    <p:sldId id="330" r:id="rId17"/>
    <p:sldId id="333" r:id="rId18"/>
    <p:sldId id="343" r:id="rId19"/>
    <p:sldId id="334" r:id="rId20"/>
    <p:sldId id="344" r:id="rId21"/>
    <p:sldId id="335" r:id="rId22"/>
    <p:sldId id="337" r:id="rId23"/>
    <p:sldId id="339" r:id="rId24"/>
    <p:sldId id="336" r:id="rId25"/>
    <p:sldId id="326" r:id="rId26"/>
    <p:sldId id="327" r:id="rId27"/>
    <p:sldId id="292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0886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725758" algn="l" defTabSz="10886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1451518" algn="l" defTabSz="10886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2177277" algn="l" defTabSz="10886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2903036" algn="l" defTabSz="10886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3628795" algn="l" defTabSz="10886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4354555" algn="l" defTabSz="10886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5080315" algn="l" defTabSz="10886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5806073" algn="l" defTabSz="10886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3229"/>
    <a:srgbClr val="E62010"/>
    <a:srgbClr val="E42E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508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508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508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762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508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762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88" autoAdjust="0"/>
    <p:restoredTop sz="84644" autoAdjust="0"/>
  </p:normalViewPr>
  <p:slideViewPr>
    <p:cSldViewPr snapToGrid="0" snapToObjects="1">
      <p:cViewPr varScale="1">
        <p:scale>
          <a:sx n="38" d="100"/>
          <a:sy n="38" d="100"/>
        </p:scale>
        <p:origin x="1195" y="53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0" name="Shape 14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090616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1088638" latinLnBrk="0">
      <a:defRPr sz="2800">
        <a:latin typeface="+mj-lt"/>
        <a:ea typeface="+mj-ea"/>
        <a:cs typeface="+mj-cs"/>
        <a:sym typeface="Calibri"/>
      </a:defRPr>
    </a:lvl1pPr>
    <a:lvl2pPr indent="228600" defTabSz="1088638" latinLnBrk="0">
      <a:defRPr sz="2800">
        <a:latin typeface="+mj-lt"/>
        <a:ea typeface="+mj-ea"/>
        <a:cs typeface="+mj-cs"/>
        <a:sym typeface="Calibri"/>
      </a:defRPr>
    </a:lvl2pPr>
    <a:lvl3pPr indent="457200" defTabSz="1088638" latinLnBrk="0">
      <a:defRPr sz="2800">
        <a:latin typeface="+mj-lt"/>
        <a:ea typeface="+mj-ea"/>
        <a:cs typeface="+mj-cs"/>
        <a:sym typeface="Calibri"/>
      </a:defRPr>
    </a:lvl3pPr>
    <a:lvl4pPr indent="685800" defTabSz="1088638" latinLnBrk="0">
      <a:defRPr sz="2800">
        <a:latin typeface="+mj-lt"/>
        <a:ea typeface="+mj-ea"/>
        <a:cs typeface="+mj-cs"/>
        <a:sym typeface="Calibri"/>
      </a:defRPr>
    </a:lvl4pPr>
    <a:lvl5pPr indent="914400" defTabSz="1088638" latinLnBrk="0">
      <a:defRPr sz="2800">
        <a:latin typeface="+mj-lt"/>
        <a:ea typeface="+mj-ea"/>
        <a:cs typeface="+mj-cs"/>
        <a:sym typeface="Calibri"/>
      </a:defRPr>
    </a:lvl5pPr>
    <a:lvl6pPr indent="1143000" defTabSz="1088638" latinLnBrk="0">
      <a:defRPr sz="2800">
        <a:latin typeface="+mj-lt"/>
        <a:ea typeface="+mj-ea"/>
        <a:cs typeface="+mj-cs"/>
        <a:sym typeface="Calibri"/>
      </a:defRPr>
    </a:lvl6pPr>
    <a:lvl7pPr indent="1371600" defTabSz="1088638" latinLnBrk="0">
      <a:defRPr sz="2800">
        <a:latin typeface="+mj-lt"/>
        <a:ea typeface="+mj-ea"/>
        <a:cs typeface="+mj-cs"/>
        <a:sym typeface="Calibri"/>
      </a:defRPr>
    </a:lvl7pPr>
    <a:lvl8pPr indent="1600200" defTabSz="1088638" latinLnBrk="0">
      <a:defRPr sz="2800">
        <a:latin typeface="+mj-lt"/>
        <a:ea typeface="+mj-ea"/>
        <a:cs typeface="+mj-cs"/>
        <a:sym typeface="Calibri"/>
      </a:defRPr>
    </a:lvl8pPr>
    <a:lvl9pPr indent="1828800" defTabSz="1088638" latinLnBrk="0">
      <a:defRPr sz="28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5792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12644044-E518-AC41-84E9-33CADBDAE563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12819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365596" y="10386608"/>
            <a:ext cx="3347075" cy="54627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644044-E518-AC41-84E9-33CADBDAE563}" type="slidenum">
              <a:rPr kumimoji="0" lang="en-US" sz="4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sym typeface="Calibri"/>
              </a:rPr>
              <a:pPr marL="0" marR="0" lvl="0" indent="0" algn="l" defTabSz="1088638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4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0618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365596" y="10386608"/>
            <a:ext cx="3347075" cy="546272"/>
          </a:xfrm>
          <a:prstGeom prst="rect">
            <a:avLst/>
          </a:prstGeom>
        </p:spPr>
        <p:txBody>
          <a:bodyPr/>
          <a:lstStyle/>
          <a:p>
            <a:fld id="{12644044-E518-AC41-84E9-33CADBDAE56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391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defTabSz="1088638" hangingPunct="0"/>
            <a:fld id="{12644044-E518-AC41-84E9-33CADBDAE563}" type="slidenum">
              <a:rPr lang="en-US" sz="4200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pPr defTabSz="1088638" hangingPunct="0"/>
              <a:t>17</a:t>
            </a:fld>
            <a:endParaRPr lang="en-US" sz="42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7610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20474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12644044-E518-AC41-84E9-33CADBDAE563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8037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defTabSz="1088638" hangingPunct="0"/>
            <a:fld id="{12644044-E518-AC41-84E9-33CADBDAE563}" type="slidenum">
              <a:rPr lang="en-US" sz="4200" kern="0">
                <a:solidFill>
                  <a:srgbClr val="000000"/>
                </a:solidFill>
                <a:latin typeface="Calibri" panose="020F0502020204030204"/>
                <a:cs typeface="Calibri"/>
                <a:sym typeface="Calibri"/>
              </a:rPr>
              <a:pPr defTabSz="1088638" hangingPunct="0"/>
              <a:t>21</a:t>
            </a:fld>
            <a:endParaRPr lang="en-US" sz="4200" kern="0" dirty="0">
              <a:solidFill>
                <a:srgbClr val="000000"/>
              </a:solidFill>
              <a:latin typeface="Calibri" panose="020F0502020204030204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8911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44044-E518-AC41-84E9-33CADBDAE56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375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44044-E518-AC41-84E9-33CADBDAE56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98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365596" y="10386608"/>
            <a:ext cx="3347075" cy="546272"/>
          </a:xfrm>
          <a:prstGeom prst="rect">
            <a:avLst/>
          </a:prstGeom>
        </p:spPr>
        <p:txBody>
          <a:bodyPr/>
          <a:lstStyle/>
          <a:p>
            <a:fld id="{12644044-E518-AC41-84E9-33CADBDAE56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218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365596" y="10386608"/>
            <a:ext cx="3347075" cy="54627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644044-E518-AC41-84E9-33CADBDAE563}" type="slidenum">
              <a:rPr kumimoji="0" lang="en-US" sz="4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sym typeface="Calibri"/>
              </a:rPr>
              <a:pPr marL="0" marR="0" lvl="0" indent="0" algn="l" defTabSz="1088638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4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563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DC4A18E-AE83-435A-894F-A65C7B0E7C3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46593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365596" y="10386608"/>
            <a:ext cx="3347075" cy="54627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644044-E518-AC41-84E9-33CADBDAE563}" type="slidenum">
              <a:rPr kumimoji="0" lang="en-US" sz="4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sym typeface="Calibri"/>
              </a:rPr>
              <a:pPr marL="0" marR="0" lvl="0" indent="0" algn="l" defTabSz="1088638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4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4874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365596" y="10386608"/>
            <a:ext cx="3347075" cy="54627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644044-E518-AC41-84E9-33CADBDAE563}" type="slidenum">
              <a:rPr kumimoji="0" lang="en-US" sz="4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sym typeface="Calibri"/>
              </a:rPr>
              <a:pPr marL="0" marR="0" lvl="0" indent="0" algn="l" defTabSz="1088638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4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89738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defTabSz="1088638" hangingPunct="0"/>
            <a:fld id="{12644044-E518-AC41-84E9-33CADBDAE563}" type="slidenum">
              <a:rPr lang="en-US" sz="4200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pPr defTabSz="1088638" hangingPunct="0"/>
              <a:t>11</a:t>
            </a:fld>
            <a:endParaRPr lang="en-US" sz="42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4929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Big Kop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2" name="Shape 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114302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hape 4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Shape 44"/>
          <p:cNvSpPr/>
          <p:nvPr/>
        </p:nvSpPr>
        <p:spPr>
          <a:xfrm>
            <a:off x="837010" y="13230159"/>
            <a:ext cx="7157356" cy="4036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defTabSz="821531">
              <a:spcBef>
                <a:spcPts val="500"/>
              </a:spcBef>
              <a:defRPr sz="1800">
                <a:solidFill>
                  <a:srgbClr val="4C4C4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©Askey Computer Corp. 2017 - </a:t>
            </a:r>
            <a:r>
              <a:rPr>
                <a:solidFill>
                  <a:srgbClr val="C82506"/>
                </a:solidFill>
                <a:latin typeface="Roboto Bold"/>
                <a:ea typeface="Roboto Bold"/>
                <a:cs typeface="Roboto Bold"/>
                <a:sym typeface="Roboto Bold"/>
              </a:rPr>
              <a:t>CONFIDENTIAL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021728" y="4757252"/>
            <a:ext cx="20726400" cy="2940050"/>
          </a:xfrm>
        </p:spPr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032000" y="7772400"/>
            <a:ext cx="17068801" cy="35052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29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1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58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2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45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  <p:sp>
        <p:nvSpPr>
          <p:cNvPr id="4" name="文字方塊 3"/>
          <p:cNvSpPr txBox="1"/>
          <p:nvPr userDrawn="1"/>
        </p:nvSpPr>
        <p:spPr>
          <a:xfrm>
            <a:off x="13183437" y="13100447"/>
            <a:ext cx="9549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633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800" b="1" kern="1200" dirty="0" smtClean="0">
                <a:solidFill>
                  <a:prstClr val="white"/>
                </a:solidFill>
                <a:latin typeface="Arial" pitchFamily="34" charset="0"/>
                <a:cs typeface="+mn-cs"/>
              </a:rPr>
              <a:t>Askey Confidential and Proprietary</a:t>
            </a:r>
            <a:endParaRPr lang="en-US" altLang="zh-TW" sz="2800" b="1" kern="1200" dirty="0" smtClean="0">
              <a:solidFill>
                <a:prstClr val="white"/>
              </a:solidFill>
              <a:latin typeface="Arial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1970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738223" y="940526"/>
            <a:ext cx="23024120" cy="1680755"/>
          </a:xfrm>
        </p:spPr>
        <p:txBody>
          <a:bodyPr/>
          <a:lstStyle>
            <a:lvl1pPr>
              <a:defRPr lang="zh-TW" altLang="en-US" sz="7999" b="1" kern="1200" dirty="0">
                <a:solidFill>
                  <a:srgbClr val="604A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Arial Unicode MS" pitchFamily="34" charset="-120"/>
                <a:cs typeface="Arial" pitchFamily="34" charset="0"/>
              </a:defRPr>
            </a:lvl1pPr>
          </a:lstStyle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2" name="文字方塊 1"/>
          <p:cNvSpPr txBox="1"/>
          <p:nvPr userDrawn="1"/>
        </p:nvSpPr>
        <p:spPr>
          <a:xfrm>
            <a:off x="13183437" y="13100447"/>
            <a:ext cx="9549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633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800" b="1" kern="1200" dirty="0" smtClean="0">
                <a:solidFill>
                  <a:prstClr val="white"/>
                </a:solidFill>
                <a:latin typeface="Arial" pitchFamily="34" charset="0"/>
                <a:cs typeface="+mn-cs"/>
              </a:rPr>
              <a:t>Askey Confidential and Proprietary</a:t>
            </a:r>
            <a:endParaRPr lang="en-US" altLang="zh-TW" sz="2800" b="1" kern="1200" dirty="0" smtClean="0">
              <a:solidFill>
                <a:prstClr val="white"/>
              </a:solidFill>
              <a:latin typeface="Arial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77885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757646"/>
            <a:ext cx="23164801" cy="1680755"/>
          </a:xfrm>
        </p:spPr>
        <p:txBody>
          <a:bodyPr/>
          <a:lstStyle>
            <a:lvl1pPr>
              <a:defRPr lang="zh-TW" altLang="en-US" sz="7999" b="1" kern="1200" dirty="0">
                <a:solidFill>
                  <a:srgbClr val="604A7B"/>
                </a:solidFill>
                <a:latin typeface="Arial" pitchFamily="34" charset="0"/>
                <a:ea typeface="Arial Unicode MS" pitchFamily="34" charset="-120"/>
                <a:cs typeface="Arial" pitchFamily="34" charset="0"/>
              </a:defRPr>
            </a:lvl1pPr>
          </a:lstStyle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1" y="2743201"/>
            <a:ext cx="23164801" cy="9931400"/>
          </a:xfrm>
        </p:spPr>
        <p:txBody>
          <a:bodyPr/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lang="zh-TW" altLang="en-US" sz="6400" kern="1200" dirty="0">
                <a:solidFill>
                  <a:schemeClr val="tx2"/>
                </a:solidFill>
                <a:latin typeface="Arial" pitchFamily="34" charset="0"/>
                <a:ea typeface="Arial Unicode MS" pitchFamily="34" charset="-120"/>
                <a:cs typeface="Arial" pitchFamily="34" charset="0"/>
              </a:defRPr>
            </a:lvl1pPr>
            <a:lvl2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lang="zh-TW" altLang="en-US" sz="6400" kern="1200" dirty="0">
                <a:solidFill>
                  <a:schemeClr val="tx2"/>
                </a:solidFill>
                <a:latin typeface="Arial" pitchFamily="34" charset="0"/>
                <a:ea typeface="Arial Unicode MS" pitchFamily="34" charset="-120"/>
                <a:cs typeface="Arial" pitchFamily="34" charset="0"/>
              </a:defRPr>
            </a:lvl2pPr>
            <a:lvl3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lang="zh-TW" altLang="en-US" sz="6400" kern="1200" dirty="0">
                <a:solidFill>
                  <a:schemeClr val="tx2"/>
                </a:solidFill>
                <a:latin typeface="Arial" pitchFamily="34" charset="0"/>
                <a:ea typeface="Arial Unicode MS" pitchFamily="34" charset="-120"/>
                <a:cs typeface="Arial" pitchFamily="34" charset="0"/>
              </a:defRPr>
            </a:lvl3pPr>
            <a:lvl4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lang="zh-TW" altLang="en-US" sz="6400" kern="1200" dirty="0">
                <a:solidFill>
                  <a:schemeClr val="tx2"/>
                </a:solidFill>
                <a:latin typeface="Arial" pitchFamily="34" charset="0"/>
                <a:ea typeface="Arial Unicode MS" pitchFamily="34" charset="-120"/>
                <a:cs typeface="Arial" pitchFamily="34" charset="0"/>
              </a:defRPr>
            </a:lvl4pPr>
            <a:lvl5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lang="zh-TW" altLang="en-US" sz="6400" kern="1200" dirty="0">
                <a:solidFill>
                  <a:schemeClr val="tx2"/>
                </a:solidFill>
                <a:latin typeface="Arial" pitchFamily="34" charset="0"/>
                <a:ea typeface="Arial Unicode MS" pitchFamily="34" charset="-120"/>
                <a:cs typeface="Arial" pitchFamily="34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文字方塊 3"/>
          <p:cNvSpPr txBox="1"/>
          <p:nvPr userDrawn="1"/>
        </p:nvSpPr>
        <p:spPr>
          <a:xfrm>
            <a:off x="13183437" y="13100447"/>
            <a:ext cx="9549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633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800" b="1" kern="1200" dirty="0" smtClean="0">
                <a:solidFill>
                  <a:prstClr val="white"/>
                </a:solidFill>
                <a:latin typeface="Arial" pitchFamily="34" charset="0"/>
                <a:cs typeface="+mn-cs"/>
              </a:rPr>
              <a:t>Askey Confidential and Proprietary</a:t>
            </a:r>
            <a:endParaRPr lang="en-US" altLang="zh-TW" sz="2800" b="1" kern="1200" dirty="0" smtClean="0">
              <a:solidFill>
                <a:prstClr val="white"/>
              </a:solidFill>
              <a:latin typeface="Arial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2405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標題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546552"/>
            <a:ext cx="24384000" cy="3214688"/>
          </a:xfrm>
          <a:prstGeom prst="rect">
            <a:avLst/>
          </a:prstGeom>
        </p:spPr>
      </p:pic>
      <p:sp>
        <p:nvSpPr>
          <p:cNvPr id="6" name="標題 1"/>
          <p:cNvSpPr>
            <a:spLocks noGrp="1"/>
          </p:cNvSpPr>
          <p:nvPr>
            <p:ph type="ctrTitle"/>
          </p:nvPr>
        </p:nvSpPr>
        <p:spPr>
          <a:xfrm>
            <a:off x="1828800" y="5331749"/>
            <a:ext cx="20726400" cy="2563463"/>
          </a:xfrm>
        </p:spPr>
        <p:txBody>
          <a:bodyPr/>
          <a:lstStyle>
            <a:lvl1pPr marL="0" marR="0" indent="0" algn="l" defTabSz="182863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7200">
                <a:latin typeface="Arial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995410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Big Kop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2" name="Shape 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114302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hape 4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pPr/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44" name="Shape 44"/>
          <p:cNvSpPr/>
          <p:nvPr/>
        </p:nvSpPr>
        <p:spPr>
          <a:xfrm>
            <a:off x="837010" y="13230161"/>
            <a:ext cx="7157356" cy="4036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defTabSz="821532">
              <a:spcBef>
                <a:spcPts val="500"/>
              </a:spcBef>
              <a:defRPr sz="1800">
                <a:solidFill>
                  <a:srgbClr val="4C4C4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800">
                <a:solidFill>
                  <a:srgbClr val="4C4C4C"/>
                </a:solidFill>
                <a:latin typeface="Roboto Light"/>
                <a:ea typeface="Roboto Light"/>
                <a:cs typeface="Roboto Light"/>
                <a:sym typeface="Roboto Light"/>
              </a:rPr>
              <a:t>©Askey Computer Corp. 2017 - </a:t>
            </a:r>
            <a:r>
              <a:rPr sz="1800">
                <a:solidFill>
                  <a:srgbClr val="C82506"/>
                </a:solidFill>
                <a:latin typeface="Roboto Bold"/>
                <a:ea typeface="Roboto Bold"/>
                <a:cs typeface="Roboto Bold"/>
                <a:sym typeface="Roboto Bold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0560771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 Kop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xfrm>
            <a:off x="761797" y="638109"/>
            <a:ext cx="22860410" cy="202816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Shape 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pPr/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72" name="Shape 72"/>
          <p:cNvSpPr/>
          <p:nvPr/>
        </p:nvSpPr>
        <p:spPr>
          <a:xfrm>
            <a:off x="837010" y="13230161"/>
            <a:ext cx="7157356" cy="4036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defTabSz="821532">
              <a:spcBef>
                <a:spcPts val="500"/>
              </a:spcBef>
              <a:defRPr sz="1800">
                <a:solidFill>
                  <a:srgbClr val="4C4C4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800">
                <a:solidFill>
                  <a:srgbClr val="4C4C4C"/>
                </a:solidFill>
                <a:latin typeface="Roboto Light"/>
                <a:ea typeface="Roboto Light"/>
                <a:cs typeface="Roboto Light"/>
                <a:sym typeface="Roboto Light"/>
              </a:rPr>
              <a:t>©Askey Computer Corp. 2017 - </a:t>
            </a:r>
            <a:r>
              <a:rPr sz="1800">
                <a:solidFill>
                  <a:srgbClr val="C82506"/>
                </a:solidFill>
                <a:latin typeface="Roboto Bold"/>
                <a:ea typeface="Roboto Bold"/>
                <a:cs typeface="Roboto Bold"/>
                <a:sym typeface="Roboto Bold"/>
              </a:rPr>
              <a:t>CONFIDENTIAL</a:t>
            </a:r>
          </a:p>
        </p:txBody>
      </p:sp>
      <p:pic>
        <p:nvPicPr>
          <p:cNvPr id="7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19355" y="3638025"/>
            <a:ext cx="4635502" cy="9151198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8363" y="3638025"/>
            <a:ext cx="4635502" cy="9151198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28859" y="3638025"/>
            <a:ext cx="4635502" cy="9151198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Shape 76"/>
          <p:cNvSpPr/>
          <p:nvPr/>
        </p:nvSpPr>
        <p:spPr>
          <a:xfrm>
            <a:off x="6857895" y="3450107"/>
            <a:ext cx="4577430" cy="2"/>
          </a:xfrm>
          <a:prstGeom prst="line">
            <a:avLst/>
          </a:prstGeom>
          <a:ln w="6350">
            <a:solidFill>
              <a:srgbClr val="C6C7C5"/>
            </a:solidFill>
            <a:miter lim="400000"/>
          </a:ln>
        </p:spPr>
        <p:txBody>
          <a:bodyPr lIns="71438" tIns="71438" rIns="71438" bIns="71438" anchor="ctr"/>
          <a:lstStyle/>
          <a:p>
            <a:pPr algn="ctr" defTabSz="821532"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7" name="Shape 77"/>
          <p:cNvSpPr>
            <a:spLocks noGrp="1"/>
          </p:cNvSpPr>
          <p:nvPr>
            <p:ph type="body" sz="quarter" idx="13"/>
          </p:nvPr>
        </p:nvSpPr>
        <p:spPr>
          <a:xfrm>
            <a:off x="6861130" y="3107207"/>
            <a:ext cx="4570956" cy="266702"/>
          </a:xfrm>
          <a:prstGeom prst="rect">
            <a:avLst/>
          </a:prstGeom>
          <a:ln w="12700"/>
        </p:spPr>
        <p:txBody>
          <a:bodyPr anchor="b">
            <a:normAutofit/>
          </a:bodyPr>
          <a:lstStyle>
            <a:lvl1pPr>
              <a:spcBef>
                <a:spcPts val="0"/>
              </a:spcBef>
              <a:defRPr sz="1800"/>
            </a:lvl1pPr>
          </a:lstStyle>
          <a:p>
            <a:r>
              <a:t>…</a:t>
            </a:r>
          </a:p>
        </p:txBody>
      </p:sp>
      <p:sp>
        <p:nvSpPr>
          <p:cNvPr id="78" name="Shape 78"/>
          <p:cNvSpPr/>
          <p:nvPr/>
        </p:nvSpPr>
        <p:spPr>
          <a:xfrm>
            <a:off x="1080097" y="3450109"/>
            <a:ext cx="4577430" cy="2"/>
          </a:xfrm>
          <a:prstGeom prst="line">
            <a:avLst/>
          </a:prstGeom>
          <a:ln w="6350">
            <a:solidFill>
              <a:srgbClr val="C6C7C5"/>
            </a:solidFill>
            <a:miter lim="400000"/>
          </a:ln>
        </p:spPr>
        <p:txBody>
          <a:bodyPr lIns="71438" tIns="71438" rIns="71438" bIns="71438" anchor="ctr"/>
          <a:lstStyle/>
          <a:p>
            <a:pPr algn="ctr" defTabSz="821532"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9" name="Shape 79"/>
          <p:cNvSpPr>
            <a:spLocks noGrp="1"/>
          </p:cNvSpPr>
          <p:nvPr>
            <p:ph type="body" sz="quarter" idx="14"/>
          </p:nvPr>
        </p:nvSpPr>
        <p:spPr>
          <a:xfrm>
            <a:off x="1083334" y="3107209"/>
            <a:ext cx="4570956" cy="266702"/>
          </a:xfrm>
          <a:prstGeom prst="rect">
            <a:avLst/>
          </a:prstGeom>
          <a:ln w="12700"/>
        </p:spPr>
        <p:txBody>
          <a:bodyPr anchor="b">
            <a:normAutofit/>
          </a:bodyPr>
          <a:lstStyle>
            <a:lvl1pPr>
              <a:spcBef>
                <a:spcPts val="0"/>
              </a:spcBef>
              <a:defRPr sz="1800"/>
            </a:lvl1pPr>
          </a:lstStyle>
          <a:p>
            <a:r>
              <a:t>…</a:t>
            </a:r>
          </a:p>
        </p:txBody>
      </p:sp>
      <p:sp>
        <p:nvSpPr>
          <p:cNvPr id="80" name="Shape 80"/>
          <p:cNvSpPr/>
          <p:nvPr/>
        </p:nvSpPr>
        <p:spPr>
          <a:xfrm>
            <a:off x="12648391" y="3450109"/>
            <a:ext cx="4577430" cy="2"/>
          </a:xfrm>
          <a:prstGeom prst="line">
            <a:avLst/>
          </a:prstGeom>
          <a:ln w="6350">
            <a:solidFill>
              <a:srgbClr val="C6C7C5"/>
            </a:solidFill>
            <a:miter lim="400000"/>
          </a:ln>
        </p:spPr>
        <p:txBody>
          <a:bodyPr lIns="71438" tIns="71438" rIns="71438" bIns="71438" anchor="ctr"/>
          <a:lstStyle/>
          <a:p>
            <a:pPr algn="ctr" defTabSz="821532"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1" name="Shape 81"/>
          <p:cNvSpPr>
            <a:spLocks noGrp="1"/>
          </p:cNvSpPr>
          <p:nvPr>
            <p:ph type="body" sz="quarter" idx="15"/>
          </p:nvPr>
        </p:nvSpPr>
        <p:spPr>
          <a:xfrm>
            <a:off x="12651628" y="3107209"/>
            <a:ext cx="4570956" cy="266702"/>
          </a:xfrm>
          <a:prstGeom prst="rect">
            <a:avLst/>
          </a:prstGeom>
          <a:ln w="12700"/>
        </p:spPr>
        <p:txBody>
          <a:bodyPr anchor="b">
            <a:normAutofit/>
          </a:bodyPr>
          <a:lstStyle>
            <a:lvl1pPr>
              <a:spcBef>
                <a:spcPts val="0"/>
              </a:spcBef>
              <a:defRPr sz="1800"/>
            </a:lvl1pPr>
          </a:lstStyle>
          <a:p>
            <a:r>
              <a:t>…</a:t>
            </a:r>
          </a:p>
        </p:txBody>
      </p:sp>
      <p:pic>
        <p:nvPicPr>
          <p:cNvPr id="8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09853" y="3638024"/>
            <a:ext cx="4635502" cy="9151196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Shape 83"/>
          <p:cNvSpPr/>
          <p:nvPr/>
        </p:nvSpPr>
        <p:spPr>
          <a:xfrm>
            <a:off x="18426187" y="3450107"/>
            <a:ext cx="4577430" cy="2"/>
          </a:xfrm>
          <a:prstGeom prst="line">
            <a:avLst/>
          </a:prstGeom>
          <a:ln w="6350">
            <a:solidFill>
              <a:srgbClr val="C6C7C5"/>
            </a:solidFill>
            <a:miter lim="400000"/>
          </a:ln>
        </p:spPr>
        <p:txBody>
          <a:bodyPr lIns="71438" tIns="71438" rIns="71438" bIns="71438" anchor="ctr"/>
          <a:lstStyle/>
          <a:p>
            <a:pPr algn="ctr" defTabSz="821532"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4" name="Shape 84"/>
          <p:cNvSpPr>
            <a:spLocks noGrp="1"/>
          </p:cNvSpPr>
          <p:nvPr>
            <p:ph type="body" sz="quarter" idx="16"/>
          </p:nvPr>
        </p:nvSpPr>
        <p:spPr>
          <a:xfrm>
            <a:off x="18429425" y="3107207"/>
            <a:ext cx="4570958" cy="266702"/>
          </a:xfrm>
          <a:prstGeom prst="rect">
            <a:avLst/>
          </a:prstGeom>
          <a:ln w="12700"/>
        </p:spPr>
        <p:txBody>
          <a:bodyPr anchor="b">
            <a:normAutofit/>
          </a:bodyPr>
          <a:lstStyle>
            <a:lvl1pPr>
              <a:spcBef>
                <a:spcPts val="0"/>
              </a:spcBef>
              <a:defRPr sz="1800"/>
            </a:lvl1pPr>
          </a:lstStyle>
          <a:p>
            <a: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1325580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 Kop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/>
          </p:cNvSpPr>
          <p:nvPr>
            <p:ph type="title"/>
          </p:nvPr>
        </p:nvSpPr>
        <p:spPr>
          <a:xfrm>
            <a:off x="761797" y="638109"/>
            <a:ext cx="22860410" cy="202816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pPr/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93" name="Shape 93"/>
          <p:cNvSpPr/>
          <p:nvPr/>
        </p:nvSpPr>
        <p:spPr>
          <a:xfrm>
            <a:off x="837010" y="13230161"/>
            <a:ext cx="7157356" cy="4036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defTabSz="821532">
              <a:spcBef>
                <a:spcPts val="500"/>
              </a:spcBef>
              <a:defRPr sz="1800">
                <a:solidFill>
                  <a:srgbClr val="4C4C4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800">
                <a:solidFill>
                  <a:srgbClr val="4C4C4C"/>
                </a:solidFill>
                <a:latin typeface="Roboto Light"/>
                <a:ea typeface="Roboto Light"/>
                <a:cs typeface="Roboto Light"/>
                <a:sym typeface="Roboto Light"/>
              </a:rPr>
              <a:t>©Askey Computer Corp. 2017 - </a:t>
            </a:r>
            <a:r>
              <a:rPr sz="1800">
                <a:solidFill>
                  <a:srgbClr val="C82506"/>
                </a:solidFill>
                <a:latin typeface="Roboto Bold"/>
                <a:ea typeface="Roboto Bold"/>
                <a:cs typeface="Roboto Bold"/>
                <a:sym typeface="Roboto Bold"/>
              </a:rPr>
              <a:t>CONFIDENTIAL</a:t>
            </a:r>
          </a:p>
        </p:txBody>
      </p:sp>
      <p:pic>
        <p:nvPicPr>
          <p:cNvPr id="9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74251" y="3638025"/>
            <a:ext cx="4635502" cy="9151198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83755" y="3638025"/>
            <a:ext cx="4635502" cy="9151198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Shape 96"/>
          <p:cNvSpPr/>
          <p:nvPr/>
        </p:nvSpPr>
        <p:spPr>
          <a:xfrm>
            <a:off x="4112789" y="3450107"/>
            <a:ext cx="4577430" cy="2"/>
          </a:xfrm>
          <a:prstGeom prst="line">
            <a:avLst/>
          </a:prstGeom>
          <a:ln w="6350">
            <a:solidFill>
              <a:srgbClr val="C6C7C5"/>
            </a:solidFill>
            <a:miter lim="400000"/>
          </a:ln>
        </p:spPr>
        <p:txBody>
          <a:bodyPr lIns="71438" tIns="71438" rIns="71438" bIns="71438" anchor="ctr"/>
          <a:lstStyle/>
          <a:p>
            <a:pPr algn="ctr" defTabSz="821532"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7" name="Shape 97"/>
          <p:cNvSpPr>
            <a:spLocks noGrp="1"/>
          </p:cNvSpPr>
          <p:nvPr>
            <p:ph type="body" sz="quarter" idx="13"/>
          </p:nvPr>
        </p:nvSpPr>
        <p:spPr>
          <a:xfrm>
            <a:off x="4116026" y="3107207"/>
            <a:ext cx="4570956" cy="266702"/>
          </a:xfrm>
          <a:prstGeom prst="rect">
            <a:avLst/>
          </a:prstGeom>
          <a:ln w="12700"/>
        </p:spPr>
        <p:txBody>
          <a:bodyPr anchor="b">
            <a:normAutofit/>
          </a:bodyPr>
          <a:lstStyle>
            <a:lvl1pPr>
              <a:spcBef>
                <a:spcPts val="0"/>
              </a:spcBef>
              <a:defRPr sz="1800"/>
            </a:lvl1pPr>
          </a:lstStyle>
          <a:p>
            <a:r>
              <a:t>…</a:t>
            </a:r>
          </a:p>
        </p:txBody>
      </p:sp>
      <p:sp>
        <p:nvSpPr>
          <p:cNvPr id="98" name="Shape 98"/>
          <p:cNvSpPr/>
          <p:nvPr/>
        </p:nvSpPr>
        <p:spPr>
          <a:xfrm>
            <a:off x="9903287" y="3450109"/>
            <a:ext cx="4577430" cy="2"/>
          </a:xfrm>
          <a:prstGeom prst="line">
            <a:avLst/>
          </a:prstGeom>
          <a:ln w="6350">
            <a:solidFill>
              <a:srgbClr val="C6C7C5"/>
            </a:solidFill>
            <a:miter lim="400000"/>
          </a:ln>
        </p:spPr>
        <p:txBody>
          <a:bodyPr lIns="71438" tIns="71438" rIns="71438" bIns="71438" anchor="ctr"/>
          <a:lstStyle/>
          <a:p>
            <a:pPr algn="ctr" defTabSz="821532"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9" name="Shape 99"/>
          <p:cNvSpPr>
            <a:spLocks noGrp="1"/>
          </p:cNvSpPr>
          <p:nvPr>
            <p:ph type="body" sz="quarter" idx="14"/>
          </p:nvPr>
        </p:nvSpPr>
        <p:spPr>
          <a:xfrm>
            <a:off x="9906524" y="3107209"/>
            <a:ext cx="4570956" cy="266702"/>
          </a:xfrm>
          <a:prstGeom prst="rect">
            <a:avLst/>
          </a:prstGeom>
          <a:ln w="12700"/>
        </p:spPr>
        <p:txBody>
          <a:bodyPr anchor="b">
            <a:normAutofit/>
          </a:bodyPr>
          <a:lstStyle>
            <a:lvl1pPr>
              <a:spcBef>
                <a:spcPts val="0"/>
              </a:spcBef>
              <a:defRPr sz="1800"/>
            </a:lvl1pPr>
          </a:lstStyle>
          <a:p>
            <a:r>
              <a:t>…</a:t>
            </a:r>
          </a:p>
        </p:txBody>
      </p:sp>
      <p:pic>
        <p:nvPicPr>
          <p:cNvPr id="10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4747" y="3638024"/>
            <a:ext cx="4635502" cy="9151196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Shape 101"/>
          <p:cNvSpPr/>
          <p:nvPr/>
        </p:nvSpPr>
        <p:spPr>
          <a:xfrm>
            <a:off x="15681083" y="3450107"/>
            <a:ext cx="4577430" cy="2"/>
          </a:xfrm>
          <a:prstGeom prst="line">
            <a:avLst/>
          </a:prstGeom>
          <a:ln w="6350">
            <a:solidFill>
              <a:srgbClr val="C6C7C5"/>
            </a:solidFill>
            <a:miter lim="400000"/>
          </a:ln>
        </p:spPr>
        <p:txBody>
          <a:bodyPr lIns="71438" tIns="71438" rIns="71438" bIns="71438" anchor="ctr"/>
          <a:lstStyle/>
          <a:p>
            <a:pPr algn="ctr" defTabSz="821532"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5"/>
          </p:nvPr>
        </p:nvSpPr>
        <p:spPr>
          <a:xfrm>
            <a:off x="15684318" y="3107207"/>
            <a:ext cx="4570956" cy="266702"/>
          </a:xfrm>
          <a:prstGeom prst="rect">
            <a:avLst/>
          </a:prstGeom>
          <a:ln w="12700"/>
        </p:spPr>
        <p:txBody>
          <a:bodyPr anchor="b">
            <a:normAutofit/>
          </a:bodyPr>
          <a:lstStyle>
            <a:lvl1pPr>
              <a:spcBef>
                <a:spcPts val="0"/>
              </a:spcBef>
              <a:defRPr sz="1800"/>
            </a:lvl1pPr>
          </a:lstStyle>
          <a:p>
            <a: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62662733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 Kop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/>
          </p:cNvSpPr>
          <p:nvPr>
            <p:ph type="title"/>
          </p:nvPr>
        </p:nvSpPr>
        <p:spPr>
          <a:xfrm>
            <a:off x="761797" y="638109"/>
            <a:ext cx="22860410" cy="202816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pPr/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837010" y="13230161"/>
            <a:ext cx="7157356" cy="4036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defTabSz="821532">
              <a:spcBef>
                <a:spcPts val="500"/>
              </a:spcBef>
              <a:defRPr sz="1800">
                <a:solidFill>
                  <a:srgbClr val="4C4C4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800">
                <a:solidFill>
                  <a:srgbClr val="4C4C4C"/>
                </a:solidFill>
                <a:latin typeface="Roboto Light"/>
                <a:ea typeface="Roboto Light"/>
                <a:cs typeface="Roboto Light"/>
                <a:sym typeface="Roboto Light"/>
              </a:rPr>
              <a:t>©Askey Computer Corp. 2017 - </a:t>
            </a:r>
            <a:r>
              <a:rPr sz="1800">
                <a:solidFill>
                  <a:srgbClr val="C82506"/>
                </a:solidFill>
                <a:latin typeface="Roboto Bold"/>
                <a:ea typeface="Roboto Bold"/>
                <a:cs typeface="Roboto Bold"/>
                <a:sym typeface="Roboto Bold"/>
              </a:rPr>
              <a:t>CONFIDENTIAL</a:t>
            </a:r>
          </a:p>
        </p:txBody>
      </p:sp>
      <p:pic>
        <p:nvPicPr>
          <p:cNvPr id="11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19355" y="3638025"/>
            <a:ext cx="4635502" cy="91511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28859" y="3638025"/>
            <a:ext cx="4635502" cy="9151198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/>
          <p:nvPr/>
        </p:nvSpPr>
        <p:spPr>
          <a:xfrm>
            <a:off x="6857895" y="3450107"/>
            <a:ext cx="4577430" cy="2"/>
          </a:xfrm>
          <a:prstGeom prst="line">
            <a:avLst/>
          </a:prstGeom>
          <a:ln w="6350">
            <a:solidFill>
              <a:srgbClr val="C6C7C5"/>
            </a:solidFill>
            <a:miter lim="400000"/>
          </a:ln>
        </p:spPr>
        <p:txBody>
          <a:bodyPr lIns="71438" tIns="71438" rIns="71438" bIns="71438" anchor="ctr"/>
          <a:lstStyle/>
          <a:p>
            <a:pPr algn="ctr" defTabSz="821532"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5" name="Shape 115"/>
          <p:cNvSpPr>
            <a:spLocks noGrp="1"/>
          </p:cNvSpPr>
          <p:nvPr>
            <p:ph type="body" sz="quarter" idx="13"/>
          </p:nvPr>
        </p:nvSpPr>
        <p:spPr>
          <a:xfrm>
            <a:off x="6861130" y="3107207"/>
            <a:ext cx="4570956" cy="266702"/>
          </a:xfrm>
          <a:prstGeom prst="rect">
            <a:avLst/>
          </a:prstGeom>
          <a:ln w="12700"/>
        </p:spPr>
        <p:txBody>
          <a:bodyPr anchor="b">
            <a:normAutofit/>
          </a:bodyPr>
          <a:lstStyle>
            <a:lvl1pPr>
              <a:spcBef>
                <a:spcPts val="0"/>
              </a:spcBef>
              <a:defRPr sz="1800"/>
            </a:lvl1pPr>
          </a:lstStyle>
          <a:p>
            <a:r>
              <a:t>…</a:t>
            </a:r>
          </a:p>
        </p:txBody>
      </p:sp>
      <p:sp>
        <p:nvSpPr>
          <p:cNvPr id="116" name="Shape 116"/>
          <p:cNvSpPr/>
          <p:nvPr/>
        </p:nvSpPr>
        <p:spPr>
          <a:xfrm>
            <a:off x="12648391" y="3450109"/>
            <a:ext cx="4577430" cy="2"/>
          </a:xfrm>
          <a:prstGeom prst="line">
            <a:avLst/>
          </a:prstGeom>
          <a:ln w="6350">
            <a:solidFill>
              <a:srgbClr val="C6C7C5"/>
            </a:solidFill>
            <a:miter lim="400000"/>
          </a:ln>
        </p:spPr>
        <p:txBody>
          <a:bodyPr lIns="71438" tIns="71438" rIns="71438" bIns="71438" anchor="ctr"/>
          <a:lstStyle/>
          <a:p>
            <a:pPr algn="ctr" defTabSz="821532"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4"/>
          </p:nvPr>
        </p:nvSpPr>
        <p:spPr>
          <a:xfrm>
            <a:off x="12651628" y="3107209"/>
            <a:ext cx="4570956" cy="266702"/>
          </a:xfrm>
          <a:prstGeom prst="rect">
            <a:avLst/>
          </a:prstGeom>
          <a:ln w="12700"/>
        </p:spPr>
        <p:txBody>
          <a:bodyPr anchor="b">
            <a:normAutofit/>
          </a:bodyPr>
          <a:lstStyle>
            <a:lvl1pPr>
              <a:spcBef>
                <a:spcPts val="0"/>
              </a:spcBef>
              <a:defRPr sz="1800"/>
            </a:lvl1pPr>
          </a:lstStyle>
          <a:p>
            <a: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60483262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bg>
      <p:bgPr>
        <a:solidFill>
          <a:srgbClr val="5E5E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/>
        </p:nvSpPr>
        <p:spPr>
          <a:xfrm>
            <a:off x="837010" y="13230161"/>
            <a:ext cx="7157356" cy="4036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defTabSz="821532">
              <a:spcBef>
                <a:spcPts val="500"/>
              </a:spcBef>
              <a:defRPr sz="1800">
                <a:solidFill>
                  <a:srgbClr val="4C4C4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©Askey Computer Corp. 2017 - </a:t>
            </a:r>
            <a:r>
              <a:rPr sz="1800">
                <a:solidFill>
                  <a:srgbClr val="C82506"/>
                </a:solidFill>
                <a:latin typeface="Roboto Bold"/>
                <a:ea typeface="Roboto Bold"/>
                <a:cs typeface="Roboto Bold"/>
                <a:sym typeface="Roboto Bold"/>
              </a:rPr>
              <a:t>CONFIDENTIAL</a:t>
            </a:r>
          </a:p>
        </p:txBody>
      </p:sp>
      <p:sp>
        <p:nvSpPr>
          <p:cNvPr id="125" name="Shape 125"/>
          <p:cNvSpPr>
            <a:spLocks noGrp="1"/>
          </p:cNvSpPr>
          <p:nvPr>
            <p:ph type="sldNum" sz="quarter" idx="2"/>
          </p:nvPr>
        </p:nvSpPr>
        <p:spPr>
          <a:xfrm>
            <a:off x="23875486" y="13197643"/>
            <a:ext cx="436260" cy="435298"/>
          </a:xfrm>
          <a:prstGeom prst="rect">
            <a:avLst/>
          </a:prstGeom>
          <a:ln w="12700"/>
        </p:spPr>
        <p:txBody>
          <a:bodyPr lIns="108864" tIns="108864" rIns="108864" bIns="108864" anchor="ctr"/>
          <a:lstStyle>
            <a:lvl1pPr defTabSz="1088638"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6126687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Kopie">
    <p:bg>
      <p:bgPr>
        <a:solidFill>
          <a:srgbClr val="DA3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sldNum" sz="quarter" idx="2"/>
          </p:nvPr>
        </p:nvSpPr>
        <p:spPr>
          <a:xfrm>
            <a:off x="23875486" y="13197643"/>
            <a:ext cx="436260" cy="435298"/>
          </a:xfrm>
          <a:prstGeom prst="rect">
            <a:avLst/>
          </a:prstGeom>
          <a:ln w="12700"/>
        </p:spPr>
        <p:txBody>
          <a:bodyPr lIns="108864" tIns="108864" rIns="108864" bIns="108864" anchor="ctr"/>
          <a:lstStyle>
            <a:lvl1pPr defTabSz="1088638"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837010" y="13230161"/>
            <a:ext cx="7157356" cy="4036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defTabSz="821532">
              <a:spcBef>
                <a:spcPts val="500"/>
              </a:spcBef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©Askey Computer Corp. 2017 - </a:t>
            </a:r>
            <a:r>
              <a:rPr sz="18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65961098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 Kop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xfrm>
            <a:off x="761795" y="638107"/>
            <a:ext cx="22860410" cy="202816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Shape 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2" name="Shape 72"/>
          <p:cNvSpPr/>
          <p:nvPr/>
        </p:nvSpPr>
        <p:spPr>
          <a:xfrm>
            <a:off x="837010" y="13230159"/>
            <a:ext cx="7157356" cy="4036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defTabSz="821531">
              <a:spcBef>
                <a:spcPts val="500"/>
              </a:spcBef>
              <a:defRPr sz="1800">
                <a:solidFill>
                  <a:srgbClr val="4C4C4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©Askey Computer Corp. 2017 - </a:t>
            </a:r>
            <a:r>
              <a:rPr>
                <a:solidFill>
                  <a:srgbClr val="C82506"/>
                </a:solidFill>
                <a:latin typeface="Roboto Bold"/>
                <a:ea typeface="Roboto Bold"/>
                <a:cs typeface="Roboto Bold"/>
                <a:sym typeface="Roboto Bold"/>
              </a:rPr>
              <a:t>CONFIDENTIAL</a:t>
            </a:r>
          </a:p>
        </p:txBody>
      </p:sp>
      <p:pic>
        <p:nvPicPr>
          <p:cNvPr id="7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19355" y="3638024"/>
            <a:ext cx="4635501" cy="9151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8361" y="3638024"/>
            <a:ext cx="4635501" cy="9151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28858" y="3638024"/>
            <a:ext cx="4635501" cy="9151197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Shape 76"/>
          <p:cNvSpPr/>
          <p:nvPr/>
        </p:nvSpPr>
        <p:spPr>
          <a:xfrm>
            <a:off x="6857893" y="3450106"/>
            <a:ext cx="4577430" cy="1"/>
          </a:xfrm>
          <a:prstGeom prst="line">
            <a:avLst/>
          </a:prstGeom>
          <a:ln w="6350">
            <a:solidFill>
              <a:srgbClr val="C6C7C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body" sz="quarter" idx="13"/>
          </p:nvPr>
        </p:nvSpPr>
        <p:spPr>
          <a:xfrm>
            <a:off x="6861130" y="3107206"/>
            <a:ext cx="4570956" cy="266701"/>
          </a:xfrm>
          <a:prstGeom prst="rect">
            <a:avLst/>
          </a:prstGeom>
          <a:ln w="12700"/>
        </p:spPr>
        <p:txBody>
          <a:bodyPr anchor="b">
            <a:normAutofit/>
          </a:bodyPr>
          <a:lstStyle>
            <a:lvl1pPr>
              <a:spcBef>
                <a:spcPts val="0"/>
              </a:spcBef>
              <a:defRPr sz="1800"/>
            </a:lvl1pPr>
          </a:lstStyle>
          <a:p>
            <a:r>
              <a:t>…</a:t>
            </a:r>
          </a:p>
        </p:txBody>
      </p:sp>
      <p:sp>
        <p:nvSpPr>
          <p:cNvPr id="78" name="Shape 78"/>
          <p:cNvSpPr/>
          <p:nvPr/>
        </p:nvSpPr>
        <p:spPr>
          <a:xfrm>
            <a:off x="1080097" y="3450107"/>
            <a:ext cx="4577430" cy="1"/>
          </a:xfrm>
          <a:prstGeom prst="line">
            <a:avLst/>
          </a:prstGeom>
          <a:ln w="6350">
            <a:solidFill>
              <a:srgbClr val="C6C7C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9" name="Shape 79"/>
          <p:cNvSpPr>
            <a:spLocks noGrp="1"/>
          </p:cNvSpPr>
          <p:nvPr>
            <p:ph type="body" sz="quarter" idx="14"/>
          </p:nvPr>
        </p:nvSpPr>
        <p:spPr>
          <a:xfrm>
            <a:off x="1083334" y="3107207"/>
            <a:ext cx="4570956" cy="266701"/>
          </a:xfrm>
          <a:prstGeom prst="rect">
            <a:avLst/>
          </a:prstGeom>
          <a:ln w="12700"/>
        </p:spPr>
        <p:txBody>
          <a:bodyPr anchor="b">
            <a:normAutofit/>
          </a:bodyPr>
          <a:lstStyle>
            <a:lvl1pPr>
              <a:spcBef>
                <a:spcPts val="0"/>
              </a:spcBef>
              <a:defRPr sz="1800"/>
            </a:lvl1pPr>
          </a:lstStyle>
          <a:p>
            <a:r>
              <a:t>…</a:t>
            </a:r>
          </a:p>
        </p:txBody>
      </p:sp>
      <p:sp>
        <p:nvSpPr>
          <p:cNvPr id="80" name="Shape 80"/>
          <p:cNvSpPr/>
          <p:nvPr/>
        </p:nvSpPr>
        <p:spPr>
          <a:xfrm>
            <a:off x="12648390" y="3450107"/>
            <a:ext cx="4577430" cy="1"/>
          </a:xfrm>
          <a:prstGeom prst="line">
            <a:avLst/>
          </a:prstGeom>
          <a:ln w="6350">
            <a:solidFill>
              <a:srgbClr val="C6C7C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body" sz="quarter" idx="15"/>
          </p:nvPr>
        </p:nvSpPr>
        <p:spPr>
          <a:xfrm>
            <a:off x="12651627" y="3107207"/>
            <a:ext cx="4570956" cy="266701"/>
          </a:xfrm>
          <a:prstGeom prst="rect">
            <a:avLst/>
          </a:prstGeom>
          <a:ln w="12700"/>
        </p:spPr>
        <p:txBody>
          <a:bodyPr anchor="b">
            <a:normAutofit/>
          </a:bodyPr>
          <a:lstStyle>
            <a:lvl1pPr>
              <a:spcBef>
                <a:spcPts val="0"/>
              </a:spcBef>
              <a:defRPr sz="1800"/>
            </a:lvl1pPr>
          </a:lstStyle>
          <a:p>
            <a:r>
              <a:t>…</a:t>
            </a:r>
          </a:p>
        </p:txBody>
      </p:sp>
      <p:pic>
        <p:nvPicPr>
          <p:cNvPr id="8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09851" y="3638024"/>
            <a:ext cx="4635501" cy="9151196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Shape 83"/>
          <p:cNvSpPr/>
          <p:nvPr/>
        </p:nvSpPr>
        <p:spPr>
          <a:xfrm>
            <a:off x="18426186" y="3450106"/>
            <a:ext cx="4577430" cy="1"/>
          </a:xfrm>
          <a:prstGeom prst="line">
            <a:avLst/>
          </a:prstGeom>
          <a:ln w="6350">
            <a:solidFill>
              <a:srgbClr val="C6C7C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body" sz="quarter" idx="16"/>
          </p:nvPr>
        </p:nvSpPr>
        <p:spPr>
          <a:xfrm>
            <a:off x="18429423" y="3107206"/>
            <a:ext cx="4570957" cy="266701"/>
          </a:xfrm>
          <a:prstGeom prst="rect">
            <a:avLst/>
          </a:prstGeom>
          <a:ln w="12700"/>
        </p:spPr>
        <p:txBody>
          <a:bodyPr anchor="b">
            <a:normAutofit/>
          </a:bodyPr>
          <a:lstStyle>
            <a:lvl1pPr>
              <a:spcBef>
                <a:spcPts val="0"/>
              </a:spcBef>
              <a:defRPr sz="1800"/>
            </a:lvl1pPr>
          </a:lstStyle>
          <a:p>
            <a:r>
              <a:t>…</a:t>
            </a:r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1_Title Slide Kopie">
    <p:bg>
      <p:bgPr>
        <a:solidFill>
          <a:srgbClr val="E42E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sldNum" sz="quarter" idx="2"/>
          </p:nvPr>
        </p:nvSpPr>
        <p:spPr>
          <a:xfrm>
            <a:off x="23875486" y="13197643"/>
            <a:ext cx="436260" cy="435298"/>
          </a:xfrm>
          <a:prstGeom prst="rect">
            <a:avLst/>
          </a:prstGeom>
          <a:ln w="12700"/>
        </p:spPr>
        <p:txBody>
          <a:bodyPr lIns="108864" tIns="108864" rIns="108864" bIns="108864" anchor="ctr"/>
          <a:lstStyle>
            <a:lvl1pPr defTabSz="1088638"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837010" y="13230161"/>
            <a:ext cx="7157356" cy="4036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defTabSz="821532">
              <a:spcBef>
                <a:spcPts val="500"/>
              </a:spcBef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©Askey Computer Corp. 2017 - </a:t>
            </a:r>
            <a:r>
              <a:rPr sz="180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CONFIDENTIAL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16006"/>
            <a:ext cx="24384000" cy="908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58865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219202" y="549180"/>
            <a:ext cx="21945076" cy="2285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350" b="0" strike="noStrike" spc="-2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219202" y="3200580"/>
            <a:ext cx="21945076" cy="9051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3298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738224" y="940526"/>
            <a:ext cx="23024120" cy="1680756"/>
          </a:xfrm>
        </p:spPr>
        <p:txBody>
          <a:bodyPr/>
          <a:lstStyle>
            <a:lvl1pPr>
              <a:defRPr lang="zh-TW" altLang="en-US" sz="7998" b="1" kern="1200" dirty="0">
                <a:solidFill>
                  <a:srgbClr val="604A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Arial Unicode MS" pitchFamily="34" charset="-120"/>
                <a:cs typeface="Arial" pitchFamily="34" charset="0"/>
              </a:defRPr>
            </a:lvl1pPr>
          </a:lstStyle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2" name="文字方塊 1"/>
          <p:cNvSpPr txBox="1"/>
          <p:nvPr userDrawn="1"/>
        </p:nvSpPr>
        <p:spPr>
          <a:xfrm>
            <a:off x="13183439" y="13100449"/>
            <a:ext cx="9549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6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800" b="1" dirty="0">
                <a:solidFill>
                  <a:prstClr val="white"/>
                </a:solidFill>
                <a:latin typeface="Arial" pitchFamily="34" charset="0"/>
              </a:rPr>
              <a:t>Askey Confidential and Proprietary</a:t>
            </a:r>
            <a:endParaRPr lang="en-US" altLang="zh-TW" sz="2800" b="1" dirty="0">
              <a:solidFill>
                <a:prstClr val="white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5000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021728" y="4757252"/>
            <a:ext cx="20726400" cy="2940050"/>
          </a:xfrm>
        </p:spPr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032000" y="7772400"/>
            <a:ext cx="17068801" cy="35052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29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1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58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2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45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  <p:sp>
        <p:nvSpPr>
          <p:cNvPr id="4" name="文字方塊 3"/>
          <p:cNvSpPr txBox="1"/>
          <p:nvPr userDrawn="1"/>
        </p:nvSpPr>
        <p:spPr>
          <a:xfrm>
            <a:off x="13183437" y="13100447"/>
            <a:ext cx="9549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633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800" b="1" kern="1200" dirty="0" smtClean="0">
                <a:solidFill>
                  <a:prstClr val="white"/>
                </a:solidFill>
                <a:latin typeface="Arial" pitchFamily="34" charset="0"/>
                <a:cs typeface="+mn-cs"/>
              </a:rPr>
              <a:t>Askey Confidential and Proprietary</a:t>
            </a:r>
            <a:endParaRPr lang="en-US" altLang="zh-TW" sz="2800" b="1" kern="1200" dirty="0" smtClean="0">
              <a:solidFill>
                <a:prstClr val="white"/>
              </a:solidFill>
              <a:latin typeface="Arial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169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738223" y="940526"/>
            <a:ext cx="23024120" cy="1680755"/>
          </a:xfrm>
        </p:spPr>
        <p:txBody>
          <a:bodyPr/>
          <a:lstStyle>
            <a:lvl1pPr>
              <a:defRPr lang="zh-TW" altLang="en-US" sz="7999" b="1" kern="1200" dirty="0">
                <a:solidFill>
                  <a:srgbClr val="604A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Arial Unicode MS" pitchFamily="34" charset="-120"/>
                <a:cs typeface="Arial" pitchFamily="34" charset="0"/>
              </a:defRPr>
            </a:lvl1pPr>
          </a:lstStyle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2" name="文字方塊 1"/>
          <p:cNvSpPr txBox="1"/>
          <p:nvPr userDrawn="1"/>
        </p:nvSpPr>
        <p:spPr>
          <a:xfrm>
            <a:off x="13183437" y="13100447"/>
            <a:ext cx="9549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633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800" b="1" kern="1200" dirty="0" smtClean="0">
                <a:solidFill>
                  <a:prstClr val="white"/>
                </a:solidFill>
                <a:latin typeface="Arial" pitchFamily="34" charset="0"/>
                <a:cs typeface="+mn-cs"/>
              </a:rPr>
              <a:t>Askey Confidential and Proprietary</a:t>
            </a:r>
            <a:endParaRPr lang="en-US" altLang="zh-TW" sz="2800" b="1" kern="1200" dirty="0" smtClean="0">
              <a:solidFill>
                <a:prstClr val="white"/>
              </a:solidFill>
              <a:latin typeface="Arial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48704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757646"/>
            <a:ext cx="23164801" cy="1680755"/>
          </a:xfrm>
        </p:spPr>
        <p:txBody>
          <a:bodyPr/>
          <a:lstStyle>
            <a:lvl1pPr>
              <a:defRPr lang="zh-TW" altLang="en-US" sz="7999" b="1" kern="1200" dirty="0">
                <a:solidFill>
                  <a:srgbClr val="604A7B"/>
                </a:solidFill>
                <a:latin typeface="Arial" pitchFamily="34" charset="0"/>
                <a:ea typeface="Arial Unicode MS" pitchFamily="34" charset="-120"/>
                <a:cs typeface="Arial" pitchFamily="34" charset="0"/>
              </a:defRPr>
            </a:lvl1pPr>
          </a:lstStyle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1" y="2743201"/>
            <a:ext cx="23164801" cy="9931400"/>
          </a:xfrm>
        </p:spPr>
        <p:txBody>
          <a:bodyPr/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lang="zh-TW" altLang="en-US" sz="6400" kern="1200" dirty="0">
                <a:solidFill>
                  <a:schemeClr val="tx2"/>
                </a:solidFill>
                <a:latin typeface="Arial" pitchFamily="34" charset="0"/>
                <a:ea typeface="Arial Unicode MS" pitchFamily="34" charset="-120"/>
                <a:cs typeface="Arial" pitchFamily="34" charset="0"/>
              </a:defRPr>
            </a:lvl1pPr>
            <a:lvl2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lang="zh-TW" altLang="en-US" sz="6400" kern="1200" dirty="0">
                <a:solidFill>
                  <a:schemeClr val="tx2"/>
                </a:solidFill>
                <a:latin typeface="Arial" pitchFamily="34" charset="0"/>
                <a:ea typeface="Arial Unicode MS" pitchFamily="34" charset="-120"/>
                <a:cs typeface="Arial" pitchFamily="34" charset="0"/>
              </a:defRPr>
            </a:lvl2pPr>
            <a:lvl3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lang="zh-TW" altLang="en-US" sz="6400" kern="1200" dirty="0">
                <a:solidFill>
                  <a:schemeClr val="tx2"/>
                </a:solidFill>
                <a:latin typeface="Arial" pitchFamily="34" charset="0"/>
                <a:ea typeface="Arial Unicode MS" pitchFamily="34" charset="-120"/>
                <a:cs typeface="Arial" pitchFamily="34" charset="0"/>
              </a:defRPr>
            </a:lvl3pPr>
            <a:lvl4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lang="zh-TW" altLang="en-US" sz="6400" kern="1200" dirty="0">
                <a:solidFill>
                  <a:schemeClr val="tx2"/>
                </a:solidFill>
                <a:latin typeface="Arial" pitchFamily="34" charset="0"/>
                <a:ea typeface="Arial Unicode MS" pitchFamily="34" charset="-120"/>
                <a:cs typeface="Arial" pitchFamily="34" charset="0"/>
              </a:defRPr>
            </a:lvl4pPr>
            <a:lvl5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lang="zh-TW" altLang="en-US" sz="6400" kern="1200" dirty="0">
                <a:solidFill>
                  <a:schemeClr val="tx2"/>
                </a:solidFill>
                <a:latin typeface="Arial" pitchFamily="34" charset="0"/>
                <a:ea typeface="Arial Unicode MS" pitchFamily="34" charset="-120"/>
                <a:cs typeface="Arial" pitchFamily="34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文字方塊 3"/>
          <p:cNvSpPr txBox="1"/>
          <p:nvPr userDrawn="1"/>
        </p:nvSpPr>
        <p:spPr>
          <a:xfrm>
            <a:off x="13183437" y="13100447"/>
            <a:ext cx="9549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633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800" b="1" kern="1200" dirty="0" smtClean="0">
                <a:solidFill>
                  <a:prstClr val="white"/>
                </a:solidFill>
                <a:latin typeface="Arial" pitchFamily="34" charset="0"/>
                <a:cs typeface="+mn-cs"/>
              </a:rPr>
              <a:t>Askey Confidential and Proprietary</a:t>
            </a:r>
            <a:endParaRPr lang="en-US" altLang="zh-TW" sz="2800" b="1" kern="1200" dirty="0" smtClean="0">
              <a:solidFill>
                <a:prstClr val="white"/>
              </a:solidFill>
              <a:latin typeface="Arial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1344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標題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546552"/>
            <a:ext cx="24384000" cy="3214688"/>
          </a:xfrm>
          <a:prstGeom prst="rect">
            <a:avLst/>
          </a:prstGeom>
        </p:spPr>
      </p:pic>
      <p:sp>
        <p:nvSpPr>
          <p:cNvPr id="6" name="標題 1"/>
          <p:cNvSpPr>
            <a:spLocks noGrp="1"/>
          </p:cNvSpPr>
          <p:nvPr>
            <p:ph type="ctrTitle"/>
          </p:nvPr>
        </p:nvSpPr>
        <p:spPr>
          <a:xfrm>
            <a:off x="1828800" y="5331749"/>
            <a:ext cx="20726400" cy="2563463"/>
          </a:xfrm>
        </p:spPr>
        <p:txBody>
          <a:bodyPr/>
          <a:lstStyle>
            <a:lvl1pPr marL="0" marR="0" indent="0" algn="l" defTabSz="182863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7200">
                <a:latin typeface="Arial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690242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021728" y="4757252"/>
            <a:ext cx="20726400" cy="2940050"/>
          </a:xfrm>
        </p:spPr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032000" y="7772400"/>
            <a:ext cx="17068801" cy="35052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29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1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58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2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45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  <p:sp>
        <p:nvSpPr>
          <p:cNvPr id="4" name="文字方塊 3"/>
          <p:cNvSpPr txBox="1"/>
          <p:nvPr userDrawn="1"/>
        </p:nvSpPr>
        <p:spPr>
          <a:xfrm>
            <a:off x="13183437" y="13100447"/>
            <a:ext cx="9549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633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800" b="1" kern="1200" dirty="0" smtClean="0">
                <a:solidFill>
                  <a:prstClr val="white"/>
                </a:solidFill>
                <a:latin typeface="Arial" pitchFamily="34" charset="0"/>
                <a:cs typeface="+mn-cs"/>
              </a:rPr>
              <a:t>Askey Confidential and Proprietary</a:t>
            </a:r>
            <a:endParaRPr lang="en-US" altLang="zh-TW" sz="2800" b="1" kern="1200" dirty="0" smtClean="0">
              <a:solidFill>
                <a:prstClr val="white"/>
              </a:solidFill>
              <a:latin typeface="Arial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2912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738223" y="940526"/>
            <a:ext cx="23024120" cy="1680755"/>
          </a:xfrm>
        </p:spPr>
        <p:txBody>
          <a:bodyPr/>
          <a:lstStyle>
            <a:lvl1pPr>
              <a:defRPr lang="zh-TW" altLang="en-US" sz="7999" b="1" kern="1200" dirty="0">
                <a:solidFill>
                  <a:srgbClr val="604A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Arial Unicode MS" pitchFamily="34" charset="-120"/>
                <a:cs typeface="Arial" pitchFamily="34" charset="0"/>
              </a:defRPr>
            </a:lvl1pPr>
          </a:lstStyle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2" name="文字方塊 1"/>
          <p:cNvSpPr txBox="1"/>
          <p:nvPr userDrawn="1"/>
        </p:nvSpPr>
        <p:spPr>
          <a:xfrm>
            <a:off x="13183437" y="13100447"/>
            <a:ext cx="9549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633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800" b="1" kern="1200" dirty="0" smtClean="0">
                <a:solidFill>
                  <a:prstClr val="white"/>
                </a:solidFill>
                <a:latin typeface="Arial" pitchFamily="34" charset="0"/>
                <a:cs typeface="+mn-cs"/>
              </a:rPr>
              <a:t>Askey Confidential and Proprietary</a:t>
            </a:r>
            <a:endParaRPr lang="en-US" altLang="zh-TW" sz="2800" b="1" kern="1200" dirty="0" smtClean="0">
              <a:solidFill>
                <a:prstClr val="white"/>
              </a:solidFill>
              <a:latin typeface="Arial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5401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757646"/>
            <a:ext cx="23164801" cy="1680755"/>
          </a:xfrm>
        </p:spPr>
        <p:txBody>
          <a:bodyPr/>
          <a:lstStyle>
            <a:lvl1pPr>
              <a:defRPr lang="zh-TW" altLang="en-US" sz="7999" b="1" kern="1200" dirty="0">
                <a:solidFill>
                  <a:srgbClr val="604A7B"/>
                </a:solidFill>
                <a:latin typeface="Arial" pitchFamily="34" charset="0"/>
                <a:ea typeface="Arial Unicode MS" pitchFamily="34" charset="-120"/>
                <a:cs typeface="Arial" pitchFamily="34" charset="0"/>
              </a:defRPr>
            </a:lvl1pPr>
          </a:lstStyle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1" y="2743201"/>
            <a:ext cx="23164801" cy="9931400"/>
          </a:xfrm>
        </p:spPr>
        <p:txBody>
          <a:bodyPr/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lang="zh-TW" altLang="en-US" sz="6400" kern="1200" dirty="0">
                <a:solidFill>
                  <a:schemeClr val="tx2"/>
                </a:solidFill>
                <a:latin typeface="Arial" pitchFamily="34" charset="0"/>
                <a:ea typeface="Arial Unicode MS" pitchFamily="34" charset="-120"/>
                <a:cs typeface="Arial" pitchFamily="34" charset="0"/>
              </a:defRPr>
            </a:lvl1pPr>
            <a:lvl2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lang="zh-TW" altLang="en-US" sz="6400" kern="1200" dirty="0">
                <a:solidFill>
                  <a:schemeClr val="tx2"/>
                </a:solidFill>
                <a:latin typeface="Arial" pitchFamily="34" charset="0"/>
                <a:ea typeface="Arial Unicode MS" pitchFamily="34" charset="-120"/>
                <a:cs typeface="Arial" pitchFamily="34" charset="0"/>
              </a:defRPr>
            </a:lvl2pPr>
            <a:lvl3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lang="zh-TW" altLang="en-US" sz="6400" kern="1200" dirty="0">
                <a:solidFill>
                  <a:schemeClr val="tx2"/>
                </a:solidFill>
                <a:latin typeface="Arial" pitchFamily="34" charset="0"/>
                <a:ea typeface="Arial Unicode MS" pitchFamily="34" charset="-120"/>
                <a:cs typeface="Arial" pitchFamily="34" charset="0"/>
              </a:defRPr>
            </a:lvl3pPr>
            <a:lvl4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lang="zh-TW" altLang="en-US" sz="6400" kern="1200" dirty="0">
                <a:solidFill>
                  <a:schemeClr val="tx2"/>
                </a:solidFill>
                <a:latin typeface="Arial" pitchFamily="34" charset="0"/>
                <a:ea typeface="Arial Unicode MS" pitchFamily="34" charset="-120"/>
                <a:cs typeface="Arial" pitchFamily="34" charset="0"/>
              </a:defRPr>
            </a:lvl4pPr>
            <a:lvl5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lang="zh-TW" altLang="en-US" sz="6400" kern="1200" dirty="0">
                <a:solidFill>
                  <a:schemeClr val="tx2"/>
                </a:solidFill>
                <a:latin typeface="Arial" pitchFamily="34" charset="0"/>
                <a:ea typeface="Arial Unicode MS" pitchFamily="34" charset="-120"/>
                <a:cs typeface="Arial" pitchFamily="34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文字方塊 3"/>
          <p:cNvSpPr txBox="1"/>
          <p:nvPr userDrawn="1"/>
        </p:nvSpPr>
        <p:spPr>
          <a:xfrm>
            <a:off x="13183437" y="13100447"/>
            <a:ext cx="9549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633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800" b="1" kern="1200" dirty="0" smtClean="0">
                <a:solidFill>
                  <a:prstClr val="white"/>
                </a:solidFill>
                <a:latin typeface="Arial" pitchFamily="34" charset="0"/>
                <a:cs typeface="+mn-cs"/>
              </a:rPr>
              <a:t>Askey Confidential and Proprietary</a:t>
            </a:r>
            <a:endParaRPr lang="en-US" altLang="zh-TW" sz="2800" b="1" kern="1200" dirty="0" smtClean="0">
              <a:solidFill>
                <a:prstClr val="white"/>
              </a:solidFill>
              <a:latin typeface="Arial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82751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 Kop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/>
          </p:cNvSpPr>
          <p:nvPr>
            <p:ph type="title"/>
          </p:nvPr>
        </p:nvSpPr>
        <p:spPr>
          <a:xfrm>
            <a:off x="761795" y="638107"/>
            <a:ext cx="22860410" cy="202816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3" name="Shape 93"/>
          <p:cNvSpPr/>
          <p:nvPr/>
        </p:nvSpPr>
        <p:spPr>
          <a:xfrm>
            <a:off x="837010" y="13230159"/>
            <a:ext cx="7157356" cy="4036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defTabSz="821531">
              <a:spcBef>
                <a:spcPts val="500"/>
              </a:spcBef>
              <a:defRPr sz="1800">
                <a:solidFill>
                  <a:srgbClr val="4C4C4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©Askey Computer Corp. 2017 - </a:t>
            </a:r>
            <a:r>
              <a:rPr>
                <a:solidFill>
                  <a:srgbClr val="C82506"/>
                </a:solidFill>
                <a:latin typeface="Roboto Bold"/>
                <a:ea typeface="Roboto Bold"/>
                <a:cs typeface="Roboto Bold"/>
                <a:sym typeface="Roboto Bold"/>
              </a:rPr>
              <a:t>CONFIDENTIAL</a:t>
            </a:r>
          </a:p>
        </p:txBody>
      </p:sp>
      <p:pic>
        <p:nvPicPr>
          <p:cNvPr id="9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74250" y="3638024"/>
            <a:ext cx="4635501" cy="9151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83753" y="3638024"/>
            <a:ext cx="4635501" cy="9151197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Shape 96"/>
          <p:cNvSpPr/>
          <p:nvPr/>
        </p:nvSpPr>
        <p:spPr>
          <a:xfrm>
            <a:off x="4112788" y="3450106"/>
            <a:ext cx="4577430" cy="1"/>
          </a:xfrm>
          <a:prstGeom prst="line">
            <a:avLst/>
          </a:prstGeom>
          <a:ln w="6350">
            <a:solidFill>
              <a:srgbClr val="C6C7C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97" name="Shape 97"/>
          <p:cNvSpPr>
            <a:spLocks noGrp="1"/>
          </p:cNvSpPr>
          <p:nvPr>
            <p:ph type="body" sz="quarter" idx="13"/>
          </p:nvPr>
        </p:nvSpPr>
        <p:spPr>
          <a:xfrm>
            <a:off x="4116025" y="3107206"/>
            <a:ext cx="4570956" cy="266701"/>
          </a:xfrm>
          <a:prstGeom prst="rect">
            <a:avLst/>
          </a:prstGeom>
          <a:ln w="12700"/>
        </p:spPr>
        <p:txBody>
          <a:bodyPr anchor="b">
            <a:normAutofit/>
          </a:bodyPr>
          <a:lstStyle>
            <a:lvl1pPr>
              <a:spcBef>
                <a:spcPts val="0"/>
              </a:spcBef>
              <a:defRPr sz="1800"/>
            </a:lvl1pPr>
          </a:lstStyle>
          <a:p>
            <a:r>
              <a:t>…</a:t>
            </a:r>
          </a:p>
        </p:txBody>
      </p:sp>
      <p:sp>
        <p:nvSpPr>
          <p:cNvPr id="98" name="Shape 98"/>
          <p:cNvSpPr/>
          <p:nvPr/>
        </p:nvSpPr>
        <p:spPr>
          <a:xfrm>
            <a:off x="9903286" y="3450107"/>
            <a:ext cx="4577430" cy="1"/>
          </a:xfrm>
          <a:prstGeom prst="line">
            <a:avLst/>
          </a:prstGeom>
          <a:ln w="6350">
            <a:solidFill>
              <a:srgbClr val="C6C7C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99" name="Shape 99"/>
          <p:cNvSpPr>
            <a:spLocks noGrp="1"/>
          </p:cNvSpPr>
          <p:nvPr>
            <p:ph type="body" sz="quarter" idx="14"/>
          </p:nvPr>
        </p:nvSpPr>
        <p:spPr>
          <a:xfrm>
            <a:off x="9906523" y="3107207"/>
            <a:ext cx="4570956" cy="266701"/>
          </a:xfrm>
          <a:prstGeom prst="rect">
            <a:avLst/>
          </a:prstGeom>
          <a:ln w="12700"/>
        </p:spPr>
        <p:txBody>
          <a:bodyPr anchor="b">
            <a:normAutofit/>
          </a:bodyPr>
          <a:lstStyle>
            <a:lvl1pPr>
              <a:spcBef>
                <a:spcPts val="0"/>
              </a:spcBef>
              <a:defRPr sz="1800"/>
            </a:lvl1pPr>
          </a:lstStyle>
          <a:p>
            <a:r>
              <a:t>…</a:t>
            </a:r>
          </a:p>
        </p:txBody>
      </p:sp>
      <p:pic>
        <p:nvPicPr>
          <p:cNvPr id="10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4746" y="3638024"/>
            <a:ext cx="4635501" cy="9151196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Shape 101"/>
          <p:cNvSpPr/>
          <p:nvPr/>
        </p:nvSpPr>
        <p:spPr>
          <a:xfrm>
            <a:off x="15681081" y="3450106"/>
            <a:ext cx="4577430" cy="1"/>
          </a:xfrm>
          <a:prstGeom prst="line">
            <a:avLst/>
          </a:prstGeom>
          <a:ln w="6350">
            <a:solidFill>
              <a:srgbClr val="C6C7C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5"/>
          </p:nvPr>
        </p:nvSpPr>
        <p:spPr>
          <a:xfrm>
            <a:off x="15684318" y="3107206"/>
            <a:ext cx="4570956" cy="266701"/>
          </a:xfrm>
          <a:prstGeom prst="rect">
            <a:avLst/>
          </a:prstGeom>
          <a:ln w="12700"/>
        </p:spPr>
        <p:txBody>
          <a:bodyPr anchor="b">
            <a:normAutofit/>
          </a:bodyPr>
          <a:lstStyle>
            <a:lvl1pPr>
              <a:spcBef>
                <a:spcPts val="0"/>
              </a:spcBef>
              <a:defRPr sz="1800"/>
            </a:lvl1pPr>
          </a:lstStyle>
          <a:p>
            <a:r>
              <a:t>…</a:t>
            </a:r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標題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546552"/>
            <a:ext cx="24384000" cy="3214688"/>
          </a:xfrm>
          <a:prstGeom prst="rect">
            <a:avLst/>
          </a:prstGeom>
        </p:spPr>
      </p:pic>
      <p:sp>
        <p:nvSpPr>
          <p:cNvPr id="6" name="標題 1"/>
          <p:cNvSpPr>
            <a:spLocks noGrp="1"/>
          </p:cNvSpPr>
          <p:nvPr>
            <p:ph type="ctrTitle"/>
          </p:nvPr>
        </p:nvSpPr>
        <p:spPr>
          <a:xfrm>
            <a:off x="1828800" y="5331749"/>
            <a:ext cx="20726400" cy="2563463"/>
          </a:xfrm>
        </p:spPr>
        <p:txBody>
          <a:bodyPr/>
          <a:lstStyle>
            <a:lvl1pPr marL="0" marR="0" indent="0" algn="l" defTabSz="182863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7200">
                <a:latin typeface="Arial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583125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021728" y="4757252"/>
            <a:ext cx="20726400" cy="2940050"/>
          </a:xfrm>
        </p:spPr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032000" y="7772400"/>
            <a:ext cx="17068801" cy="35052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29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1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58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2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45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  <p:sp>
        <p:nvSpPr>
          <p:cNvPr id="4" name="文字方塊 3"/>
          <p:cNvSpPr txBox="1"/>
          <p:nvPr userDrawn="1"/>
        </p:nvSpPr>
        <p:spPr>
          <a:xfrm>
            <a:off x="13183437" y="13100447"/>
            <a:ext cx="9549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633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800" b="1" kern="1200" dirty="0" smtClean="0">
                <a:solidFill>
                  <a:prstClr val="white"/>
                </a:solidFill>
                <a:latin typeface="Arial" pitchFamily="34" charset="0"/>
                <a:cs typeface="+mn-cs"/>
              </a:rPr>
              <a:t>Askey Confidential and Proprietary</a:t>
            </a:r>
            <a:endParaRPr lang="en-US" altLang="zh-TW" sz="2800" b="1" kern="1200" dirty="0" smtClean="0">
              <a:solidFill>
                <a:prstClr val="white"/>
              </a:solidFill>
              <a:latin typeface="Arial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52208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757646"/>
            <a:ext cx="23164801" cy="1680755"/>
          </a:xfrm>
        </p:spPr>
        <p:txBody>
          <a:bodyPr/>
          <a:lstStyle>
            <a:lvl1pPr>
              <a:defRPr lang="zh-TW" altLang="en-US" sz="7999" b="1" kern="1200" dirty="0">
                <a:solidFill>
                  <a:srgbClr val="604A7B"/>
                </a:solidFill>
                <a:latin typeface="Arial" pitchFamily="34" charset="0"/>
                <a:ea typeface="Arial Unicode MS" pitchFamily="34" charset="-120"/>
                <a:cs typeface="Arial" pitchFamily="34" charset="0"/>
              </a:defRPr>
            </a:lvl1pPr>
          </a:lstStyle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1" y="2743201"/>
            <a:ext cx="23164801" cy="9931400"/>
          </a:xfrm>
        </p:spPr>
        <p:txBody>
          <a:bodyPr/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lang="zh-TW" altLang="en-US" sz="6400" kern="1200" dirty="0">
                <a:solidFill>
                  <a:schemeClr val="tx2"/>
                </a:solidFill>
                <a:latin typeface="Arial" pitchFamily="34" charset="0"/>
                <a:ea typeface="Arial Unicode MS" pitchFamily="34" charset="-120"/>
                <a:cs typeface="Arial" pitchFamily="34" charset="0"/>
              </a:defRPr>
            </a:lvl1pPr>
            <a:lvl2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lang="zh-TW" altLang="en-US" sz="6400" kern="1200" dirty="0">
                <a:solidFill>
                  <a:schemeClr val="tx2"/>
                </a:solidFill>
                <a:latin typeface="Arial" pitchFamily="34" charset="0"/>
                <a:ea typeface="Arial Unicode MS" pitchFamily="34" charset="-120"/>
                <a:cs typeface="Arial" pitchFamily="34" charset="0"/>
              </a:defRPr>
            </a:lvl2pPr>
            <a:lvl3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lang="zh-TW" altLang="en-US" sz="6400" kern="1200" dirty="0">
                <a:solidFill>
                  <a:schemeClr val="tx2"/>
                </a:solidFill>
                <a:latin typeface="Arial" pitchFamily="34" charset="0"/>
                <a:ea typeface="Arial Unicode MS" pitchFamily="34" charset="-120"/>
                <a:cs typeface="Arial" pitchFamily="34" charset="0"/>
              </a:defRPr>
            </a:lvl3pPr>
            <a:lvl4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lang="zh-TW" altLang="en-US" sz="6400" kern="1200" dirty="0">
                <a:solidFill>
                  <a:schemeClr val="tx2"/>
                </a:solidFill>
                <a:latin typeface="Arial" pitchFamily="34" charset="0"/>
                <a:ea typeface="Arial Unicode MS" pitchFamily="34" charset="-120"/>
                <a:cs typeface="Arial" pitchFamily="34" charset="0"/>
              </a:defRPr>
            </a:lvl4pPr>
            <a:lvl5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lang="zh-TW" altLang="en-US" sz="6400" kern="1200" dirty="0">
                <a:solidFill>
                  <a:schemeClr val="tx2"/>
                </a:solidFill>
                <a:latin typeface="Arial" pitchFamily="34" charset="0"/>
                <a:ea typeface="Arial Unicode MS" pitchFamily="34" charset="-120"/>
                <a:cs typeface="Arial" pitchFamily="34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文字方塊 3"/>
          <p:cNvSpPr txBox="1"/>
          <p:nvPr userDrawn="1"/>
        </p:nvSpPr>
        <p:spPr>
          <a:xfrm>
            <a:off x="13183437" y="13100447"/>
            <a:ext cx="9549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633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800" b="1" kern="1200" dirty="0" smtClean="0">
                <a:solidFill>
                  <a:prstClr val="white"/>
                </a:solidFill>
                <a:latin typeface="Arial" pitchFamily="34" charset="0"/>
                <a:cs typeface="+mn-cs"/>
              </a:rPr>
              <a:t>Askey Confidential and Proprietary</a:t>
            </a:r>
            <a:endParaRPr lang="en-US" altLang="zh-TW" sz="2800" b="1" kern="1200" dirty="0" smtClean="0">
              <a:solidFill>
                <a:prstClr val="white"/>
              </a:solidFill>
              <a:latin typeface="Arial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7208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標題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546552"/>
            <a:ext cx="24384000" cy="3214688"/>
          </a:xfrm>
          <a:prstGeom prst="rect">
            <a:avLst/>
          </a:prstGeom>
        </p:spPr>
      </p:pic>
      <p:sp>
        <p:nvSpPr>
          <p:cNvPr id="6" name="標題 1"/>
          <p:cNvSpPr>
            <a:spLocks noGrp="1"/>
          </p:cNvSpPr>
          <p:nvPr>
            <p:ph type="ctrTitle"/>
          </p:nvPr>
        </p:nvSpPr>
        <p:spPr>
          <a:xfrm>
            <a:off x="1828800" y="5331749"/>
            <a:ext cx="20726400" cy="2563463"/>
          </a:xfrm>
        </p:spPr>
        <p:txBody>
          <a:bodyPr/>
          <a:lstStyle>
            <a:lvl1pPr marL="0" marR="0" indent="0" algn="l" defTabSz="182863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7200">
                <a:latin typeface="Arial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576071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 Kop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/>
          </p:cNvSpPr>
          <p:nvPr>
            <p:ph type="title"/>
          </p:nvPr>
        </p:nvSpPr>
        <p:spPr>
          <a:xfrm>
            <a:off x="761795" y="638107"/>
            <a:ext cx="22860410" cy="202816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837010" y="13230159"/>
            <a:ext cx="7157356" cy="4036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defTabSz="821531">
              <a:spcBef>
                <a:spcPts val="500"/>
              </a:spcBef>
              <a:defRPr sz="1800">
                <a:solidFill>
                  <a:srgbClr val="4C4C4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©Askey Computer Corp. 2017 - </a:t>
            </a:r>
            <a:r>
              <a:rPr>
                <a:solidFill>
                  <a:srgbClr val="C82506"/>
                </a:solidFill>
                <a:latin typeface="Roboto Bold"/>
                <a:ea typeface="Roboto Bold"/>
                <a:cs typeface="Roboto Bold"/>
                <a:sym typeface="Roboto Bold"/>
              </a:rPr>
              <a:t>CONFIDENTIAL</a:t>
            </a:r>
          </a:p>
        </p:txBody>
      </p:sp>
      <p:pic>
        <p:nvPicPr>
          <p:cNvPr id="11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19355" y="3638024"/>
            <a:ext cx="4635501" cy="9151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28858" y="3638024"/>
            <a:ext cx="4635501" cy="9151197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/>
          <p:nvPr/>
        </p:nvSpPr>
        <p:spPr>
          <a:xfrm>
            <a:off x="6857893" y="3450106"/>
            <a:ext cx="4577430" cy="1"/>
          </a:xfrm>
          <a:prstGeom prst="line">
            <a:avLst/>
          </a:prstGeom>
          <a:ln w="6350">
            <a:solidFill>
              <a:srgbClr val="C6C7C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body" sz="quarter" idx="13"/>
          </p:nvPr>
        </p:nvSpPr>
        <p:spPr>
          <a:xfrm>
            <a:off x="6861130" y="3107206"/>
            <a:ext cx="4570956" cy="266701"/>
          </a:xfrm>
          <a:prstGeom prst="rect">
            <a:avLst/>
          </a:prstGeom>
          <a:ln w="12700"/>
        </p:spPr>
        <p:txBody>
          <a:bodyPr anchor="b">
            <a:normAutofit/>
          </a:bodyPr>
          <a:lstStyle>
            <a:lvl1pPr>
              <a:spcBef>
                <a:spcPts val="0"/>
              </a:spcBef>
              <a:defRPr sz="1800"/>
            </a:lvl1pPr>
          </a:lstStyle>
          <a:p>
            <a:r>
              <a:t>…</a:t>
            </a:r>
          </a:p>
        </p:txBody>
      </p:sp>
      <p:sp>
        <p:nvSpPr>
          <p:cNvPr id="116" name="Shape 116"/>
          <p:cNvSpPr/>
          <p:nvPr/>
        </p:nvSpPr>
        <p:spPr>
          <a:xfrm>
            <a:off x="12648390" y="3450107"/>
            <a:ext cx="4577430" cy="1"/>
          </a:xfrm>
          <a:prstGeom prst="line">
            <a:avLst/>
          </a:prstGeom>
          <a:ln w="6350">
            <a:solidFill>
              <a:srgbClr val="C6C7C5"/>
            </a:solidFill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4"/>
          </p:nvPr>
        </p:nvSpPr>
        <p:spPr>
          <a:xfrm>
            <a:off x="12651627" y="3107207"/>
            <a:ext cx="4570956" cy="266701"/>
          </a:xfrm>
          <a:prstGeom prst="rect">
            <a:avLst/>
          </a:prstGeom>
          <a:ln w="12700"/>
        </p:spPr>
        <p:txBody>
          <a:bodyPr anchor="b">
            <a:normAutofit/>
          </a:bodyPr>
          <a:lstStyle>
            <a:lvl1pPr>
              <a:spcBef>
                <a:spcPts val="0"/>
              </a:spcBef>
              <a:defRPr sz="1800"/>
            </a:lvl1pPr>
          </a:lstStyle>
          <a:p>
            <a:r>
              <a:t>…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bg>
      <p:bgPr>
        <a:solidFill>
          <a:srgbClr val="5E5E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/>
        </p:nvSpPr>
        <p:spPr>
          <a:xfrm>
            <a:off x="837010" y="13230159"/>
            <a:ext cx="7157356" cy="4036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defTabSz="821531">
              <a:spcBef>
                <a:spcPts val="500"/>
              </a:spcBef>
              <a:defRPr sz="1800">
                <a:solidFill>
                  <a:srgbClr val="4C4C4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>
                <a:solidFill>
                  <a:srgbClr val="FFFFFF"/>
                </a:solidFill>
              </a:rPr>
              <a:t>©Askey Computer Corp. 2017 - </a:t>
            </a:r>
            <a:r>
              <a:rPr>
                <a:solidFill>
                  <a:srgbClr val="C82506"/>
                </a:solidFill>
                <a:latin typeface="Roboto Bold"/>
                <a:ea typeface="Roboto Bold"/>
                <a:cs typeface="Roboto Bold"/>
                <a:sym typeface="Roboto Bold"/>
              </a:rPr>
              <a:t>CONFIDENTIAL</a:t>
            </a:r>
          </a:p>
        </p:txBody>
      </p:sp>
      <p:sp>
        <p:nvSpPr>
          <p:cNvPr id="125" name="Shape 125"/>
          <p:cNvSpPr>
            <a:spLocks noGrp="1"/>
          </p:cNvSpPr>
          <p:nvPr>
            <p:ph type="sldNum" sz="quarter" idx="2"/>
          </p:nvPr>
        </p:nvSpPr>
        <p:spPr>
          <a:xfrm>
            <a:off x="23879863" y="13204825"/>
            <a:ext cx="427503" cy="420929"/>
          </a:xfrm>
          <a:prstGeom prst="rect">
            <a:avLst/>
          </a:prstGeom>
          <a:ln w="12700"/>
        </p:spPr>
        <p:txBody>
          <a:bodyPr lIns="108864" tIns="108864" rIns="108864" bIns="108864" anchor="ctr"/>
          <a:lstStyle>
            <a:lvl1pPr defTabSz="1088638"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Kopie">
    <p:bg>
      <p:bgPr>
        <a:solidFill>
          <a:srgbClr val="DA3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sldNum" sz="quarter" idx="2"/>
          </p:nvPr>
        </p:nvSpPr>
        <p:spPr>
          <a:xfrm>
            <a:off x="23879863" y="13204825"/>
            <a:ext cx="427503" cy="420929"/>
          </a:xfrm>
          <a:prstGeom prst="rect">
            <a:avLst/>
          </a:prstGeom>
          <a:ln w="12700"/>
        </p:spPr>
        <p:txBody>
          <a:bodyPr lIns="108864" tIns="108864" rIns="108864" bIns="108864" anchor="ctr"/>
          <a:lstStyle>
            <a:lvl1pPr defTabSz="1088638"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837010" y="13230159"/>
            <a:ext cx="7157356" cy="4036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defTabSz="821531">
              <a:spcBef>
                <a:spcPts val="500"/>
              </a:spcBef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©Askey Computer Corp. 2017 - </a:t>
            </a:r>
            <a:r>
              <a:rPr>
                <a:latin typeface="Roboto Bold"/>
                <a:ea typeface="Roboto Bold"/>
                <a:cs typeface="Roboto Bold"/>
                <a:sym typeface="Roboto Bold"/>
              </a:rPr>
              <a:t>CONFIDENTIAL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1_Title Slide Kopie">
    <p:bg>
      <p:bgPr>
        <a:solidFill>
          <a:srgbClr val="E42E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sldNum" sz="quarter" idx="2"/>
          </p:nvPr>
        </p:nvSpPr>
        <p:spPr>
          <a:xfrm>
            <a:off x="23879863" y="13204825"/>
            <a:ext cx="427503" cy="420929"/>
          </a:xfrm>
          <a:prstGeom prst="rect">
            <a:avLst/>
          </a:prstGeom>
          <a:ln w="12700"/>
        </p:spPr>
        <p:txBody>
          <a:bodyPr lIns="108864" tIns="108864" rIns="108864" bIns="108864" anchor="ctr"/>
          <a:lstStyle>
            <a:lvl1pPr defTabSz="1088638"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837010" y="13230159"/>
            <a:ext cx="7157356" cy="4036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defTabSz="821531">
              <a:spcBef>
                <a:spcPts val="500"/>
              </a:spcBef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©Askey Computer Corp. 2017 - </a:t>
            </a:r>
            <a:r>
              <a:rPr>
                <a:latin typeface="Roboto Bold"/>
                <a:ea typeface="Roboto Bold"/>
                <a:cs typeface="Roboto Bold"/>
                <a:sym typeface="Roboto Bold"/>
              </a:rPr>
              <a:t>CONFIDENTIAL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16006"/>
            <a:ext cx="24384000" cy="9083988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219201" y="549180"/>
            <a:ext cx="21945076" cy="2285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35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219201" y="3200580"/>
            <a:ext cx="21945076" cy="9051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135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738223" y="940526"/>
            <a:ext cx="23024120" cy="1680755"/>
          </a:xfrm>
        </p:spPr>
        <p:txBody>
          <a:bodyPr/>
          <a:lstStyle>
            <a:lvl1pPr>
              <a:defRPr lang="zh-TW" altLang="en-US" sz="7999" b="1" kern="1200" dirty="0">
                <a:solidFill>
                  <a:srgbClr val="604A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Arial Unicode MS" pitchFamily="34" charset="-120"/>
                <a:cs typeface="Arial" pitchFamily="34" charset="0"/>
              </a:defRPr>
            </a:lvl1pPr>
          </a:lstStyle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2" name="文字方塊 1"/>
          <p:cNvSpPr txBox="1"/>
          <p:nvPr userDrawn="1"/>
        </p:nvSpPr>
        <p:spPr>
          <a:xfrm>
            <a:off x="13183437" y="13100447"/>
            <a:ext cx="9549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63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800" b="1" dirty="0" smtClean="0">
                <a:solidFill>
                  <a:prstClr val="white"/>
                </a:solidFill>
                <a:latin typeface="Arial" pitchFamily="34" charset="0"/>
              </a:rPr>
              <a:t>Askey Confidential and Proprietary</a:t>
            </a:r>
            <a:endParaRPr lang="en-US" altLang="zh-TW" sz="2800" b="1" dirty="0" smtClean="0">
              <a:solidFill>
                <a:prstClr val="white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984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.jpe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30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3.jpeg"/><Relationship Id="rId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761795" y="638107"/>
            <a:ext cx="22860410" cy="204327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761795" y="3109675"/>
            <a:ext cx="22860410" cy="102275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2pPr marL="377151" indent="-123151">
              <a:spcBef>
                <a:spcPts val="500"/>
              </a:spcBef>
              <a:defRPr sz="3200"/>
            </a:lvl2pPr>
            <a:lvl3pPr marL="619125" indent="-111125">
              <a:spcBef>
                <a:spcPts val="500"/>
              </a:spcBef>
              <a:defRPr sz="1400"/>
            </a:lvl3pPr>
            <a:lvl4pPr marL="873125" indent="-111125">
              <a:spcBef>
                <a:spcPts val="500"/>
              </a:spcBef>
              <a:defRPr sz="1400"/>
            </a:lvl4pPr>
            <a:lvl5pPr marL="1127125" indent="-111125">
              <a:spcBef>
                <a:spcPts val="500"/>
              </a:spcBef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23886424" y="13203628"/>
            <a:ext cx="352649" cy="346076"/>
          </a:xfrm>
          <a:prstGeom prst="rect">
            <a:avLst/>
          </a:prstGeom>
          <a:ln w="3175">
            <a:miter lim="400000"/>
          </a:ln>
        </p:spPr>
        <p:txBody>
          <a:bodyPr wrap="none" lIns="71437" tIns="71437" rIns="71437" bIns="71437">
            <a:spAutoFit/>
          </a:bodyPr>
          <a:lstStyle>
            <a:lvl1pPr algn="ctr" defTabSz="821531">
              <a:defRPr sz="140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Shape 5"/>
          <p:cNvSpPr/>
          <p:nvPr/>
        </p:nvSpPr>
        <p:spPr>
          <a:xfrm>
            <a:off x="837010" y="13230159"/>
            <a:ext cx="7157356" cy="4036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defTabSz="821531">
              <a:spcBef>
                <a:spcPts val="500"/>
              </a:spcBef>
              <a:defRPr sz="1800">
                <a:solidFill>
                  <a:srgbClr val="4C4C4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©Askey Computer Corp. 2017 - </a:t>
            </a:r>
            <a:r>
              <a:rPr>
                <a:solidFill>
                  <a:srgbClr val="C82506"/>
                </a:solidFill>
                <a:latin typeface="Roboto Bold"/>
                <a:ea typeface="Roboto Bold"/>
                <a:cs typeface="Roboto Bold"/>
                <a:sym typeface="Roboto Bold"/>
              </a:rPr>
              <a:t>CONFIDENTIAL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3" r:id="rId9"/>
  </p:sldLayoutIdLst>
  <p:transition spd="med"/>
  <p:timing>
    <p:tnLst>
      <p:par>
        <p:cTn id="1" dur="indefinite" restart="never" nodeType="tmRoot"/>
      </p:par>
    </p:tnLst>
  </p:timing>
  <p:hf sldNum="0" hdr="0" dt="0"/>
  <p:txStyles>
    <p:titleStyle>
      <a:lvl1pPr marL="0" marR="0" indent="0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DA322A"/>
          </a:solidFill>
          <a:uFillTx/>
          <a:latin typeface="Roboto Medium"/>
          <a:ea typeface="Roboto Medium"/>
          <a:cs typeface="Roboto Medium"/>
          <a:sym typeface="Roboto Medium"/>
        </a:defRPr>
      </a:lvl1pPr>
      <a:lvl2pPr marL="0" marR="0" indent="228600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DA322A"/>
          </a:solidFill>
          <a:uFillTx/>
          <a:latin typeface="Roboto Medium"/>
          <a:ea typeface="Roboto Medium"/>
          <a:cs typeface="Roboto Medium"/>
          <a:sym typeface="Roboto Medium"/>
        </a:defRPr>
      </a:lvl2pPr>
      <a:lvl3pPr marL="0" marR="0" indent="457200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DA322A"/>
          </a:solidFill>
          <a:uFillTx/>
          <a:latin typeface="Roboto Medium"/>
          <a:ea typeface="Roboto Medium"/>
          <a:cs typeface="Roboto Medium"/>
          <a:sym typeface="Roboto Medium"/>
        </a:defRPr>
      </a:lvl3pPr>
      <a:lvl4pPr marL="0" marR="0" indent="685800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DA322A"/>
          </a:solidFill>
          <a:uFillTx/>
          <a:latin typeface="Roboto Medium"/>
          <a:ea typeface="Roboto Medium"/>
          <a:cs typeface="Roboto Medium"/>
          <a:sym typeface="Roboto Medium"/>
        </a:defRPr>
      </a:lvl4pPr>
      <a:lvl5pPr marL="0" marR="0" indent="914400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DA322A"/>
          </a:solidFill>
          <a:uFillTx/>
          <a:latin typeface="Roboto Medium"/>
          <a:ea typeface="Roboto Medium"/>
          <a:cs typeface="Roboto Medium"/>
          <a:sym typeface="Roboto Medium"/>
        </a:defRPr>
      </a:lvl5pPr>
      <a:lvl6pPr marL="0" marR="0" indent="1143000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DA322A"/>
          </a:solidFill>
          <a:uFillTx/>
          <a:latin typeface="Roboto Medium"/>
          <a:ea typeface="Roboto Medium"/>
          <a:cs typeface="Roboto Medium"/>
          <a:sym typeface="Roboto Medium"/>
        </a:defRPr>
      </a:lvl6pPr>
      <a:lvl7pPr marL="0" marR="0" indent="1371600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DA322A"/>
          </a:solidFill>
          <a:uFillTx/>
          <a:latin typeface="Roboto Medium"/>
          <a:ea typeface="Roboto Medium"/>
          <a:cs typeface="Roboto Medium"/>
          <a:sym typeface="Roboto Medium"/>
        </a:defRPr>
      </a:lvl7pPr>
      <a:lvl8pPr marL="0" marR="0" indent="1600200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DA322A"/>
          </a:solidFill>
          <a:uFillTx/>
          <a:latin typeface="Roboto Medium"/>
          <a:ea typeface="Roboto Medium"/>
          <a:cs typeface="Roboto Medium"/>
          <a:sym typeface="Roboto Medium"/>
        </a:defRPr>
      </a:lvl8pPr>
      <a:lvl9pPr marL="0" marR="0" indent="1828800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DA322A"/>
          </a:solidFill>
          <a:uFillTx/>
          <a:latin typeface="Roboto Medium"/>
          <a:ea typeface="Roboto Medium"/>
          <a:cs typeface="Roboto Medium"/>
          <a:sym typeface="Roboto Medium"/>
        </a:defRPr>
      </a:lvl9pPr>
    </p:titleStyle>
    <p:bodyStyle>
      <a:lvl1pPr marL="0" marR="0" indent="0" algn="l" defTabSz="821531" latinLnBrk="0">
        <a:lnSpc>
          <a:spcPct val="100000"/>
        </a:lnSpc>
        <a:spcBef>
          <a:spcPts val="150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4C4C4C"/>
          </a:solidFill>
          <a:uFillTx/>
          <a:latin typeface="Roboto Light"/>
          <a:ea typeface="Roboto Light"/>
          <a:cs typeface="Roboto Light"/>
          <a:sym typeface="Roboto Light"/>
        </a:defRPr>
      </a:lvl1pPr>
      <a:lvl2pPr marL="963083" marR="0" indent="-518583" algn="l" defTabSz="821531" latinLnBrk="0">
        <a:lnSpc>
          <a:spcPct val="100000"/>
        </a:lnSpc>
        <a:spcBef>
          <a:spcPts val="1500"/>
        </a:spcBef>
        <a:spcAft>
          <a:spcPts val="0"/>
        </a:spcAft>
        <a:buClrTx/>
        <a:buSzPct val="75000"/>
        <a:buFontTx/>
        <a:buChar char="."/>
        <a:tabLst/>
        <a:defRPr sz="4200" b="0" i="0" u="none" strike="noStrike" cap="none" spc="0" baseline="0">
          <a:ln>
            <a:noFill/>
          </a:ln>
          <a:solidFill>
            <a:srgbClr val="4C4C4C"/>
          </a:solidFill>
          <a:uFillTx/>
          <a:latin typeface="Roboto Light"/>
          <a:ea typeface="Roboto Light"/>
          <a:cs typeface="Roboto Light"/>
          <a:sym typeface="Roboto Light"/>
        </a:defRPr>
      </a:lvl2pPr>
      <a:lvl3pPr marL="1407583" marR="0" indent="-518583" algn="l" defTabSz="821531" latinLnBrk="0">
        <a:lnSpc>
          <a:spcPct val="100000"/>
        </a:lnSpc>
        <a:spcBef>
          <a:spcPts val="1500"/>
        </a:spcBef>
        <a:spcAft>
          <a:spcPts val="0"/>
        </a:spcAft>
        <a:buClrTx/>
        <a:buSzPct val="75000"/>
        <a:buFontTx/>
        <a:buChar char="."/>
        <a:tabLst/>
        <a:defRPr sz="4200" b="0" i="0" u="none" strike="noStrike" cap="none" spc="0" baseline="0">
          <a:ln>
            <a:noFill/>
          </a:ln>
          <a:solidFill>
            <a:srgbClr val="4C4C4C"/>
          </a:solidFill>
          <a:uFillTx/>
          <a:latin typeface="Roboto Light"/>
          <a:ea typeface="Roboto Light"/>
          <a:cs typeface="Roboto Light"/>
          <a:sym typeface="Roboto Light"/>
        </a:defRPr>
      </a:lvl3pPr>
      <a:lvl4pPr marL="1852083" marR="0" indent="-518583" algn="l" defTabSz="821531" latinLnBrk="0">
        <a:lnSpc>
          <a:spcPct val="100000"/>
        </a:lnSpc>
        <a:spcBef>
          <a:spcPts val="1500"/>
        </a:spcBef>
        <a:spcAft>
          <a:spcPts val="0"/>
        </a:spcAft>
        <a:buClrTx/>
        <a:buSzPct val="75000"/>
        <a:buFontTx/>
        <a:buChar char="."/>
        <a:tabLst/>
        <a:defRPr sz="4200" b="0" i="0" u="none" strike="noStrike" cap="none" spc="0" baseline="0">
          <a:ln>
            <a:noFill/>
          </a:ln>
          <a:solidFill>
            <a:srgbClr val="4C4C4C"/>
          </a:solidFill>
          <a:uFillTx/>
          <a:latin typeface="Roboto Light"/>
          <a:ea typeface="Roboto Light"/>
          <a:cs typeface="Roboto Light"/>
          <a:sym typeface="Roboto Light"/>
        </a:defRPr>
      </a:lvl4pPr>
      <a:lvl5pPr marL="2296583" marR="0" indent="-518583" algn="l" defTabSz="821531" latinLnBrk="0">
        <a:lnSpc>
          <a:spcPct val="100000"/>
        </a:lnSpc>
        <a:spcBef>
          <a:spcPts val="1500"/>
        </a:spcBef>
        <a:spcAft>
          <a:spcPts val="0"/>
        </a:spcAft>
        <a:buClrTx/>
        <a:buSzPct val="75000"/>
        <a:buFontTx/>
        <a:buChar char="."/>
        <a:tabLst/>
        <a:defRPr sz="4200" b="0" i="0" u="none" strike="noStrike" cap="none" spc="0" baseline="0">
          <a:ln>
            <a:noFill/>
          </a:ln>
          <a:solidFill>
            <a:srgbClr val="4C4C4C"/>
          </a:solidFill>
          <a:uFillTx/>
          <a:latin typeface="Roboto Light"/>
          <a:ea typeface="Roboto Light"/>
          <a:cs typeface="Roboto Light"/>
          <a:sym typeface="Roboto Light"/>
        </a:defRPr>
      </a:lvl5pPr>
      <a:lvl6pPr marL="2741083" marR="0" indent="-518583" algn="l" defTabSz="821531" latinLnBrk="0">
        <a:lnSpc>
          <a:spcPct val="100000"/>
        </a:lnSpc>
        <a:spcBef>
          <a:spcPts val="1500"/>
        </a:spcBef>
        <a:spcAft>
          <a:spcPts val="0"/>
        </a:spcAft>
        <a:buClrTx/>
        <a:buSzPct val="75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4C4C4C"/>
          </a:solidFill>
          <a:uFillTx/>
          <a:latin typeface="Roboto Light"/>
          <a:ea typeface="Roboto Light"/>
          <a:cs typeface="Roboto Light"/>
          <a:sym typeface="Roboto Light"/>
        </a:defRPr>
      </a:lvl6pPr>
      <a:lvl7pPr marL="3185583" marR="0" indent="-518583" algn="l" defTabSz="821531" latinLnBrk="0">
        <a:lnSpc>
          <a:spcPct val="100000"/>
        </a:lnSpc>
        <a:spcBef>
          <a:spcPts val="1500"/>
        </a:spcBef>
        <a:spcAft>
          <a:spcPts val="0"/>
        </a:spcAft>
        <a:buClrTx/>
        <a:buSzPct val="75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4C4C4C"/>
          </a:solidFill>
          <a:uFillTx/>
          <a:latin typeface="Roboto Light"/>
          <a:ea typeface="Roboto Light"/>
          <a:cs typeface="Roboto Light"/>
          <a:sym typeface="Roboto Light"/>
        </a:defRPr>
      </a:lvl7pPr>
      <a:lvl8pPr marL="3630083" marR="0" indent="-518583" algn="l" defTabSz="821531" latinLnBrk="0">
        <a:lnSpc>
          <a:spcPct val="100000"/>
        </a:lnSpc>
        <a:spcBef>
          <a:spcPts val="1500"/>
        </a:spcBef>
        <a:spcAft>
          <a:spcPts val="0"/>
        </a:spcAft>
        <a:buClrTx/>
        <a:buSzPct val="75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4C4C4C"/>
          </a:solidFill>
          <a:uFillTx/>
          <a:latin typeface="Roboto Light"/>
          <a:ea typeface="Roboto Light"/>
          <a:cs typeface="Roboto Light"/>
          <a:sym typeface="Roboto Light"/>
        </a:defRPr>
      </a:lvl8pPr>
      <a:lvl9pPr marL="4074583" marR="0" indent="-518583" algn="l" defTabSz="821531" latinLnBrk="0">
        <a:lnSpc>
          <a:spcPct val="100000"/>
        </a:lnSpc>
        <a:spcBef>
          <a:spcPts val="1500"/>
        </a:spcBef>
        <a:spcAft>
          <a:spcPts val="0"/>
        </a:spcAft>
        <a:buClrTx/>
        <a:buSzPct val="75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4C4C4C"/>
          </a:solidFill>
          <a:uFillTx/>
          <a:latin typeface="Roboto Light"/>
          <a:ea typeface="Roboto Light"/>
          <a:cs typeface="Roboto Light"/>
          <a:sym typeface="Roboto Light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2"/>
            <a:ext cx="12113846" cy="793751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633" fontAlgn="base" hangingPunct="1"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Pct val="55000"/>
              <a:buFont typeface="Wingdings" pitchFamily="2" charset="2"/>
              <a:buNone/>
              <a:defRPr/>
            </a:pPr>
            <a:endParaRPr lang="zh-TW" altLang="en-US" sz="2800" kern="1200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598400" y="13106400"/>
            <a:ext cx="11785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defTabSz="1828633" fontAlgn="base" hangingPunct="1"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Pct val="55000"/>
              <a:buFont typeface="Wingdings" pitchFamily="2" charset="2"/>
              <a:buNone/>
              <a:defRPr/>
            </a:pPr>
            <a:r>
              <a:rPr lang="en-US" altLang="zh-TW" sz="2800" kern="1200" dirty="0">
                <a:solidFill>
                  <a:srgbClr val="FFFFFF"/>
                </a:solidFill>
              </a:rPr>
              <a:t>        - </a:t>
            </a:r>
            <a:fld id="{408088F1-F398-41C2-A77E-DDA73C2F74A4}" type="slidenum">
              <a:rPr lang="en-US" altLang="zh-TW" sz="2800" kern="1200">
                <a:solidFill>
                  <a:srgbClr val="FFFFFF"/>
                </a:solidFill>
              </a:rPr>
              <a:pPr algn="r" defTabSz="1828633" fontAlgn="base" hangingPunct="1">
                <a:spcBef>
                  <a:spcPct val="0"/>
                </a:spcBef>
                <a:spcAft>
                  <a:spcPct val="0"/>
                </a:spcAft>
                <a:buClr>
                  <a:srgbClr val="0000FF"/>
                </a:buClr>
                <a:buSzPct val="55000"/>
                <a:buFont typeface="Wingdings" pitchFamily="2" charset="2"/>
                <a:buNone/>
                <a:defRPr/>
              </a:pPr>
              <a:t>‹#›</a:t>
            </a:fld>
            <a:r>
              <a:rPr lang="en-US" altLang="zh-TW" sz="2800" kern="1200" dirty="0">
                <a:solidFill>
                  <a:srgbClr val="FFFFFF"/>
                </a:solidFill>
              </a:rPr>
              <a:t> -  </a:t>
            </a:r>
            <a:endParaRPr lang="zh-TW" altLang="en-US" sz="2800" kern="1200" dirty="0">
              <a:solidFill>
                <a:srgbClr val="FFFFFF"/>
              </a:solidFill>
            </a:endParaRPr>
          </a:p>
        </p:txBody>
      </p:sp>
      <p:pic>
        <p:nvPicPr>
          <p:cNvPr id="1028" name="Picture 2" descr="C:\Users\John Y.K. Cheng\AppData\Local\Microsoft\Windows\Temporary Internet Files\Content.Outlook\CRY9H3D2\askeylogo_background (2).jpg"/>
          <p:cNvPicPr>
            <a:picLocks noChangeAspect="1" noChangeArrowheads="1"/>
          </p:cNvPicPr>
          <p:nvPr/>
        </p:nvPicPr>
        <p:blipFill>
          <a:blip r:embed="rId6" cstate="print"/>
          <a:srcRect t="91142" r="80833" b="3873"/>
          <a:stretch>
            <a:fillRect/>
          </a:stretch>
        </p:blipFill>
        <p:spPr bwMode="auto">
          <a:xfrm>
            <a:off x="0" y="13014326"/>
            <a:ext cx="4673600" cy="669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09601" y="923925"/>
            <a:ext cx="23164801" cy="16625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1030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609601" y="2743201"/>
            <a:ext cx="23164801" cy="993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1" y="0"/>
            <a:ext cx="12082584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828633" fontAlgn="base" hangingPunct="1"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Pct val="55000"/>
              <a:buFont typeface="Wingdings" pitchFamily="2" charset="2"/>
              <a:buNone/>
              <a:defRPr/>
            </a:pPr>
            <a:r>
              <a:rPr lang="en-US" altLang="zh-TW" sz="4800" i="1" kern="1200" dirty="0">
                <a:solidFill>
                  <a:prstClr val="white"/>
                </a:solidFill>
                <a:latin typeface="Britannic Bold" pitchFamily="34" charset="0"/>
                <a:ea typeface="GulimChe" pitchFamily="49" charset="-127"/>
                <a:cs typeface="+mn-cs"/>
              </a:rPr>
              <a:t>ASKEY COMPUTER CORPORATION</a:t>
            </a:r>
            <a:endParaRPr lang="zh-TW" altLang="en-US" sz="4800" i="1" kern="1200" dirty="0">
              <a:solidFill>
                <a:prstClr val="white"/>
              </a:solidFill>
              <a:latin typeface="Britannic Bold" pitchFamily="34" charset="0"/>
              <a:ea typeface="GulimChe" pitchFamily="49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5001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999" b="1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Bauhaus 93" pitchFamily="82" charset="0"/>
          <a:ea typeface="Arial Unicode MS" pitchFamily="34" charset="-120"/>
          <a:cs typeface="Mongolian Baiti" pitchFamily="66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999" b="1">
          <a:solidFill>
            <a:schemeClr val="tx1"/>
          </a:solidFill>
          <a:latin typeface="Bauhaus 93" pitchFamily="82" charset="0"/>
          <a:ea typeface="Arial Unicode MS" pitchFamily="34" charset="-120"/>
          <a:cs typeface="Mongolian Baiti" pitchFamily="66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999" b="1">
          <a:solidFill>
            <a:schemeClr val="tx1"/>
          </a:solidFill>
          <a:latin typeface="Bauhaus 93" pitchFamily="82" charset="0"/>
          <a:ea typeface="Arial Unicode MS" pitchFamily="34" charset="-120"/>
          <a:cs typeface="Mongolian Baiti" pitchFamily="66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999" b="1">
          <a:solidFill>
            <a:schemeClr val="tx1"/>
          </a:solidFill>
          <a:latin typeface="Bauhaus 93" pitchFamily="82" charset="0"/>
          <a:ea typeface="Arial Unicode MS" pitchFamily="34" charset="-120"/>
          <a:cs typeface="Mongolian Baiti" pitchFamily="66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999" b="1">
          <a:solidFill>
            <a:schemeClr val="tx1"/>
          </a:solidFill>
          <a:latin typeface="Bauhaus 93" pitchFamily="82" charset="0"/>
          <a:ea typeface="Arial Unicode MS" pitchFamily="34" charset="-120"/>
          <a:cs typeface="Mongolian Baiti" pitchFamily="66" charset="0"/>
        </a:defRPr>
      </a:lvl5pPr>
      <a:lvl6pPr marL="914317" algn="l" rtl="0" fontAlgn="base">
        <a:spcBef>
          <a:spcPct val="0"/>
        </a:spcBef>
        <a:spcAft>
          <a:spcPct val="0"/>
        </a:spcAft>
        <a:defRPr sz="7999" b="1">
          <a:solidFill>
            <a:schemeClr val="tx1"/>
          </a:solidFill>
          <a:latin typeface="Bauhaus 93" pitchFamily="82" charset="0"/>
          <a:ea typeface="Arial Unicode MS" pitchFamily="34" charset="-120"/>
          <a:cs typeface="Mongolian Baiti" pitchFamily="66" charset="0"/>
        </a:defRPr>
      </a:lvl6pPr>
      <a:lvl7pPr marL="1828633" algn="l" rtl="0" fontAlgn="base">
        <a:spcBef>
          <a:spcPct val="0"/>
        </a:spcBef>
        <a:spcAft>
          <a:spcPct val="0"/>
        </a:spcAft>
        <a:defRPr sz="7999" b="1">
          <a:solidFill>
            <a:schemeClr val="tx1"/>
          </a:solidFill>
          <a:latin typeface="Bauhaus 93" pitchFamily="82" charset="0"/>
          <a:ea typeface="Arial Unicode MS" pitchFamily="34" charset="-120"/>
          <a:cs typeface="Mongolian Baiti" pitchFamily="66" charset="0"/>
        </a:defRPr>
      </a:lvl7pPr>
      <a:lvl8pPr marL="2742948" algn="l" rtl="0" fontAlgn="base">
        <a:spcBef>
          <a:spcPct val="0"/>
        </a:spcBef>
        <a:spcAft>
          <a:spcPct val="0"/>
        </a:spcAft>
        <a:defRPr sz="7999" b="1">
          <a:solidFill>
            <a:schemeClr val="tx1"/>
          </a:solidFill>
          <a:latin typeface="Bauhaus 93" pitchFamily="82" charset="0"/>
          <a:ea typeface="Arial Unicode MS" pitchFamily="34" charset="-120"/>
          <a:cs typeface="Mongolian Baiti" pitchFamily="66" charset="0"/>
        </a:defRPr>
      </a:lvl8pPr>
      <a:lvl9pPr marL="3657265" algn="l" rtl="0" fontAlgn="base">
        <a:spcBef>
          <a:spcPct val="0"/>
        </a:spcBef>
        <a:spcAft>
          <a:spcPct val="0"/>
        </a:spcAft>
        <a:defRPr sz="7999" b="1">
          <a:solidFill>
            <a:schemeClr val="tx1"/>
          </a:solidFill>
          <a:latin typeface="Bauhaus 93" pitchFamily="82" charset="0"/>
          <a:ea typeface="Arial Unicode MS" pitchFamily="34" charset="-120"/>
          <a:cs typeface="Mongolian Baiti" pitchFamily="66" charset="0"/>
        </a:defRPr>
      </a:lvl9pPr>
    </p:titleStyle>
    <p:bodyStyle>
      <a:lvl1pPr marL="685738" indent="-685738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6400" kern="1200">
          <a:solidFill>
            <a:schemeClr val="tx1"/>
          </a:solidFill>
          <a:latin typeface="Arial Unicode MS" pitchFamily="34" charset="-120"/>
          <a:ea typeface="Arial Unicode MS" pitchFamily="34" charset="-120"/>
          <a:cs typeface="Arial Unicode MS" pitchFamily="34" charset="-120"/>
        </a:defRPr>
      </a:lvl1pPr>
      <a:lvl2pPr marL="1485763" indent="-571447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5599" kern="1200">
          <a:solidFill>
            <a:schemeClr val="tx1"/>
          </a:solidFill>
          <a:latin typeface="Arial Unicode MS" pitchFamily="34" charset="-120"/>
          <a:ea typeface="Arial Unicode MS" pitchFamily="34" charset="-120"/>
          <a:cs typeface="Arial Unicode MS" pitchFamily="34" charset="-120"/>
        </a:defRPr>
      </a:lvl2pPr>
      <a:lvl3pPr marL="2285791" indent="-457158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ü"/>
        <a:defRPr sz="4800" kern="1200">
          <a:solidFill>
            <a:schemeClr val="tx1"/>
          </a:solidFill>
          <a:latin typeface="Arial Unicode MS" pitchFamily="34" charset="-120"/>
          <a:ea typeface="Arial Unicode MS" pitchFamily="34" charset="-120"/>
          <a:cs typeface="Arial Unicode MS" pitchFamily="34" charset="-120"/>
        </a:defRPr>
      </a:lvl3pPr>
      <a:lvl4pPr marL="3200107" indent="-457158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4000" kern="1200">
          <a:solidFill>
            <a:schemeClr val="tx1"/>
          </a:solidFill>
          <a:latin typeface="Arial Unicode MS" pitchFamily="34" charset="-120"/>
          <a:ea typeface="Arial Unicode MS" pitchFamily="34" charset="-120"/>
          <a:cs typeface="Arial Unicode MS" pitchFamily="34" charset="-120"/>
        </a:defRPr>
      </a:lvl4pPr>
      <a:lvl5pPr marL="4114422" indent="-457158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4000" kern="1200">
          <a:solidFill>
            <a:schemeClr val="tx1"/>
          </a:solidFill>
          <a:latin typeface="Arial Unicode MS" pitchFamily="34" charset="-120"/>
          <a:ea typeface="Arial Unicode MS" pitchFamily="34" charset="-120"/>
          <a:cs typeface="Arial Unicode MS" pitchFamily="34" charset="-120"/>
        </a:defRPr>
      </a:lvl5pPr>
      <a:lvl6pPr marL="5028739" indent="-457158" algn="l" defTabSz="1828633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55" indent="-457158" algn="l" defTabSz="1828633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72" indent="-457158" algn="l" defTabSz="1828633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87" indent="-457158" algn="l" defTabSz="1828633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828633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17" algn="l" defTabSz="1828633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33" algn="l" defTabSz="1828633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48" algn="l" defTabSz="1828633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65" algn="l" defTabSz="1828633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81" algn="l" defTabSz="1828633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98" algn="l" defTabSz="1828633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213" algn="l" defTabSz="1828633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529" algn="l" defTabSz="1828633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761797" y="638108"/>
            <a:ext cx="22860410" cy="20432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/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761797" y="3109675"/>
            <a:ext cx="22860410" cy="1022757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2pPr marL="377151" indent="-123151">
              <a:spcBef>
                <a:spcPts val="500"/>
              </a:spcBef>
              <a:defRPr sz="3200"/>
            </a:lvl2pPr>
            <a:lvl3pPr marL="619125" indent="-111125">
              <a:spcBef>
                <a:spcPts val="500"/>
              </a:spcBef>
              <a:defRPr sz="1400"/>
            </a:lvl3pPr>
            <a:lvl4pPr marL="873125" indent="-111125">
              <a:spcBef>
                <a:spcPts val="500"/>
              </a:spcBef>
              <a:defRPr sz="1400"/>
            </a:lvl4pPr>
            <a:lvl5pPr marL="1127125" indent="-111125">
              <a:spcBef>
                <a:spcPts val="500"/>
              </a:spcBef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23882412" y="13203629"/>
            <a:ext cx="360675" cy="359713"/>
          </a:xfrm>
          <a:prstGeom prst="rect">
            <a:avLst/>
          </a:prstGeom>
          <a:ln w="3175">
            <a:miter lim="400000"/>
          </a:ln>
        </p:spPr>
        <p:txBody>
          <a:bodyPr wrap="none" lIns="71437" tIns="71437" rIns="71437" bIns="71437">
            <a:spAutoFit/>
          </a:bodyPr>
          <a:lstStyle>
            <a:lvl1pPr algn="ctr" defTabSz="821532">
              <a:defRPr sz="140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5" name="Shape 5"/>
          <p:cNvSpPr/>
          <p:nvPr/>
        </p:nvSpPr>
        <p:spPr>
          <a:xfrm>
            <a:off x="837010" y="13230161"/>
            <a:ext cx="7157356" cy="4036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defTabSz="821532">
              <a:spcBef>
                <a:spcPts val="500"/>
              </a:spcBef>
              <a:defRPr sz="1800">
                <a:solidFill>
                  <a:srgbClr val="4C4C4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1800">
                <a:solidFill>
                  <a:srgbClr val="4C4C4C"/>
                </a:solidFill>
                <a:latin typeface="Roboto Light"/>
                <a:ea typeface="Roboto Light"/>
                <a:cs typeface="Roboto Light"/>
                <a:sym typeface="Roboto Light"/>
              </a:rPr>
              <a:t>©Askey Computer Corp. 2017 - </a:t>
            </a:r>
            <a:r>
              <a:rPr sz="1800">
                <a:solidFill>
                  <a:srgbClr val="C82506"/>
                </a:solidFill>
                <a:latin typeface="Roboto Bold"/>
                <a:ea typeface="Roboto Bold"/>
                <a:cs typeface="Roboto Bold"/>
                <a:sym typeface="Roboto Bold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43307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</p:sldLayoutIdLst>
  <p:transition spd="med"/>
  <p:timing>
    <p:tnLst>
      <p:par>
        <p:cTn id="1" dur="indefinite" restart="never" nodeType="tmRoot"/>
      </p:par>
    </p:tnLst>
  </p:timing>
  <p:hf sldNum="0" hdr="0" dt="0"/>
  <p:txStyles>
    <p:titleStyle>
      <a:lvl1pPr marL="0" marR="0" indent="0" algn="l" defTabSz="82153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DA322A"/>
          </a:solidFill>
          <a:uFillTx/>
          <a:latin typeface="Roboto Medium"/>
          <a:ea typeface="Roboto Medium"/>
          <a:cs typeface="Roboto Medium"/>
          <a:sym typeface="Roboto Medium"/>
        </a:defRPr>
      </a:lvl1pPr>
      <a:lvl2pPr marL="0" marR="0" indent="228600" algn="l" defTabSz="82153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DA322A"/>
          </a:solidFill>
          <a:uFillTx/>
          <a:latin typeface="Roboto Medium"/>
          <a:ea typeface="Roboto Medium"/>
          <a:cs typeface="Roboto Medium"/>
          <a:sym typeface="Roboto Medium"/>
        </a:defRPr>
      </a:lvl2pPr>
      <a:lvl3pPr marL="0" marR="0" indent="457200" algn="l" defTabSz="82153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DA322A"/>
          </a:solidFill>
          <a:uFillTx/>
          <a:latin typeface="Roboto Medium"/>
          <a:ea typeface="Roboto Medium"/>
          <a:cs typeface="Roboto Medium"/>
          <a:sym typeface="Roboto Medium"/>
        </a:defRPr>
      </a:lvl3pPr>
      <a:lvl4pPr marL="0" marR="0" indent="685800" algn="l" defTabSz="82153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DA322A"/>
          </a:solidFill>
          <a:uFillTx/>
          <a:latin typeface="Roboto Medium"/>
          <a:ea typeface="Roboto Medium"/>
          <a:cs typeface="Roboto Medium"/>
          <a:sym typeface="Roboto Medium"/>
        </a:defRPr>
      </a:lvl4pPr>
      <a:lvl5pPr marL="0" marR="0" indent="914400" algn="l" defTabSz="82153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DA322A"/>
          </a:solidFill>
          <a:uFillTx/>
          <a:latin typeface="Roboto Medium"/>
          <a:ea typeface="Roboto Medium"/>
          <a:cs typeface="Roboto Medium"/>
          <a:sym typeface="Roboto Medium"/>
        </a:defRPr>
      </a:lvl5pPr>
      <a:lvl6pPr marL="0" marR="0" indent="1143000" algn="l" defTabSz="82153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DA322A"/>
          </a:solidFill>
          <a:uFillTx/>
          <a:latin typeface="Roboto Medium"/>
          <a:ea typeface="Roboto Medium"/>
          <a:cs typeface="Roboto Medium"/>
          <a:sym typeface="Roboto Medium"/>
        </a:defRPr>
      </a:lvl6pPr>
      <a:lvl7pPr marL="0" marR="0" indent="1371600" algn="l" defTabSz="82153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DA322A"/>
          </a:solidFill>
          <a:uFillTx/>
          <a:latin typeface="Roboto Medium"/>
          <a:ea typeface="Roboto Medium"/>
          <a:cs typeface="Roboto Medium"/>
          <a:sym typeface="Roboto Medium"/>
        </a:defRPr>
      </a:lvl7pPr>
      <a:lvl8pPr marL="0" marR="0" indent="1600200" algn="l" defTabSz="82153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DA322A"/>
          </a:solidFill>
          <a:uFillTx/>
          <a:latin typeface="Roboto Medium"/>
          <a:ea typeface="Roboto Medium"/>
          <a:cs typeface="Roboto Medium"/>
          <a:sym typeface="Roboto Medium"/>
        </a:defRPr>
      </a:lvl8pPr>
      <a:lvl9pPr marL="0" marR="0" indent="1828800" algn="l" defTabSz="82153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DA322A"/>
          </a:solidFill>
          <a:uFillTx/>
          <a:latin typeface="Roboto Medium"/>
          <a:ea typeface="Roboto Medium"/>
          <a:cs typeface="Roboto Medium"/>
          <a:sym typeface="Roboto Medium"/>
        </a:defRPr>
      </a:lvl9pPr>
    </p:titleStyle>
    <p:bodyStyle>
      <a:lvl1pPr marL="0" marR="0" indent="0" algn="l" defTabSz="821532" latinLnBrk="0">
        <a:lnSpc>
          <a:spcPct val="100000"/>
        </a:lnSpc>
        <a:spcBef>
          <a:spcPts val="150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4C4C4C"/>
          </a:solidFill>
          <a:uFillTx/>
          <a:latin typeface="Roboto Light"/>
          <a:ea typeface="Roboto Light"/>
          <a:cs typeface="Roboto Light"/>
          <a:sym typeface="Roboto Light"/>
        </a:defRPr>
      </a:lvl1pPr>
      <a:lvl2pPr marL="963084" marR="0" indent="-518584" algn="l" defTabSz="821532" latinLnBrk="0">
        <a:lnSpc>
          <a:spcPct val="100000"/>
        </a:lnSpc>
        <a:spcBef>
          <a:spcPts val="1500"/>
        </a:spcBef>
        <a:spcAft>
          <a:spcPts val="0"/>
        </a:spcAft>
        <a:buClrTx/>
        <a:buSzPct val="75000"/>
        <a:buFontTx/>
        <a:buChar char="."/>
        <a:tabLst/>
        <a:defRPr sz="4200" b="0" i="0" u="none" strike="noStrike" cap="none" spc="0" baseline="0">
          <a:ln>
            <a:noFill/>
          </a:ln>
          <a:solidFill>
            <a:srgbClr val="4C4C4C"/>
          </a:solidFill>
          <a:uFillTx/>
          <a:latin typeface="Roboto Light"/>
          <a:ea typeface="Roboto Light"/>
          <a:cs typeface="Roboto Light"/>
          <a:sym typeface="Roboto Light"/>
        </a:defRPr>
      </a:lvl2pPr>
      <a:lvl3pPr marL="1407584" marR="0" indent="-518584" algn="l" defTabSz="821532" latinLnBrk="0">
        <a:lnSpc>
          <a:spcPct val="100000"/>
        </a:lnSpc>
        <a:spcBef>
          <a:spcPts val="1500"/>
        </a:spcBef>
        <a:spcAft>
          <a:spcPts val="0"/>
        </a:spcAft>
        <a:buClrTx/>
        <a:buSzPct val="75000"/>
        <a:buFontTx/>
        <a:buChar char="."/>
        <a:tabLst/>
        <a:defRPr sz="4200" b="0" i="0" u="none" strike="noStrike" cap="none" spc="0" baseline="0">
          <a:ln>
            <a:noFill/>
          </a:ln>
          <a:solidFill>
            <a:srgbClr val="4C4C4C"/>
          </a:solidFill>
          <a:uFillTx/>
          <a:latin typeface="Roboto Light"/>
          <a:ea typeface="Roboto Light"/>
          <a:cs typeface="Roboto Light"/>
          <a:sym typeface="Roboto Light"/>
        </a:defRPr>
      </a:lvl3pPr>
      <a:lvl4pPr marL="1852084" marR="0" indent="-518584" algn="l" defTabSz="821532" latinLnBrk="0">
        <a:lnSpc>
          <a:spcPct val="100000"/>
        </a:lnSpc>
        <a:spcBef>
          <a:spcPts val="1500"/>
        </a:spcBef>
        <a:spcAft>
          <a:spcPts val="0"/>
        </a:spcAft>
        <a:buClrTx/>
        <a:buSzPct val="75000"/>
        <a:buFontTx/>
        <a:buChar char="."/>
        <a:tabLst/>
        <a:defRPr sz="4200" b="0" i="0" u="none" strike="noStrike" cap="none" spc="0" baseline="0">
          <a:ln>
            <a:noFill/>
          </a:ln>
          <a:solidFill>
            <a:srgbClr val="4C4C4C"/>
          </a:solidFill>
          <a:uFillTx/>
          <a:latin typeface="Roboto Light"/>
          <a:ea typeface="Roboto Light"/>
          <a:cs typeface="Roboto Light"/>
          <a:sym typeface="Roboto Light"/>
        </a:defRPr>
      </a:lvl4pPr>
      <a:lvl5pPr marL="2296584" marR="0" indent="-518584" algn="l" defTabSz="821532" latinLnBrk="0">
        <a:lnSpc>
          <a:spcPct val="100000"/>
        </a:lnSpc>
        <a:spcBef>
          <a:spcPts val="1500"/>
        </a:spcBef>
        <a:spcAft>
          <a:spcPts val="0"/>
        </a:spcAft>
        <a:buClrTx/>
        <a:buSzPct val="75000"/>
        <a:buFontTx/>
        <a:buChar char="."/>
        <a:tabLst/>
        <a:defRPr sz="4200" b="0" i="0" u="none" strike="noStrike" cap="none" spc="0" baseline="0">
          <a:ln>
            <a:noFill/>
          </a:ln>
          <a:solidFill>
            <a:srgbClr val="4C4C4C"/>
          </a:solidFill>
          <a:uFillTx/>
          <a:latin typeface="Roboto Light"/>
          <a:ea typeface="Roboto Light"/>
          <a:cs typeface="Roboto Light"/>
          <a:sym typeface="Roboto Light"/>
        </a:defRPr>
      </a:lvl5pPr>
      <a:lvl6pPr marL="2741084" marR="0" indent="-518584" algn="l" defTabSz="821532" latinLnBrk="0">
        <a:lnSpc>
          <a:spcPct val="100000"/>
        </a:lnSpc>
        <a:spcBef>
          <a:spcPts val="1500"/>
        </a:spcBef>
        <a:spcAft>
          <a:spcPts val="0"/>
        </a:spcAft>
        <a:buClrTx/>
        <a:buSzPct val="75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4C4C4C"/>
          </a:solidFill>
          <a:uFillTx/>
          <a:latin typeface="Roboto Light"/>
          <a:ea typeface="Roboto Light"/>
          <a:cs typeface="Roboto Light"/>
          <a:sym typeface="Roboto Light"/>
        </a:defRPr>
      </a:lvl6pPr>
      <a:lvl7pPr marL="3185584" marR="0" indent="-518584" algn="l" defTabSz="821532" latinLnBrk="0">
        <a:lnSpc>
          <a:spcPct val="100000"/>
        </a:lnSpc>
        <a:spcBef>
          <a:spcPts val="1500"/>
        </a:spcBef>
        <a:spcAft>
          <a:spcPts val="0"/>
        </a:spcAft>
        <a:buClrTx/>
        <a:buSzPct val="75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4C4C4C"/>
          </a:solidFill>
          <a:uFillTx/>
          <a:latin typeface="Roboto Light"/>
          <a:ea typeface="Roboto Light"/>
          <a:cs typeface="Roboto Light"/>
          <a:sym typeface="Roboto Light"/>
        </a:defRPr>
      </a:lvl7pPr>
      <a:lvl8pPr marL="3630084" marR="0" indent="-518584" algn="l" defTabSz="821532" latinLnBrk="0">
        <a:lnSpc>
          <a:spcPct val="100000"/>
        </a:lnSpc>
        <a:spcBef>
          <a:spcPts val="1500"/>
        </a:spcBef>
        <a:spcAft>
          <a:spcPts val="0"/>
        </a:spcAft>
        <a:buClrTx/>
        <a:buSzPct val="75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4C4C4C"/>
          </a:solidFill>
          <a:uFillTx/>
          <a:latin typeface="Roboto Light"/>
          <a:ea typeface="Roboto Light"/>
          <a:cs typeface="Roboto Light"/>
          <a:sym typeface="Roboto Light"/>
        </a:defRPr>
      </a:lvl8pPr>
      <a:lvl9pPr marL="4074584" marR="0" indent="-518584" algn="l" defTabSz="821532" latinLnBrk="0">
        <a:lnSpc>
          <a:spcPct val="100000"/>
        </a:lnSpc>
        <a:spcBef>
          <a:spcPts val="1500"/>
        </a:spcBef>
        <a:spcAft>
          <a:spcPts val="0"/>
        </a:spcAft>
        <a:buClrTx/>
        <a:buSzPct val="75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4C4C4C"/>
          </a:solidFill>
          <a:uFillTx/>
          <a:latin typeface="Roboto Light"/>
          <a:ea typeface="Roboto Light"/>
          <a:cs typeface="Roboto Light"/>
          <a:sym typeface="Roboto Light"/>
        </a:defRPr>
      </a:lvl9pPr>
    </p:bodyStyle>
    <p:otherStyle>
      <a:lvl1pPr marL="0" marR="0" indent="0" algn="ctr" defTabSz="82153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Light"/>
        </a:defRPr>
      </a:lvl1pPr>
      <a:lvl2pPr marL="0" marR="0" indent="228600" algn="ctr" defTabSz="82153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Light"/>
        </a:defRPr>
      </a:lvl2pPr>
      <a:lvl3pPr marL="0" marR="0" indent="457200" algn="ctr" defTabSz="82153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Light"/>
        </a:defRPr>
      </a:lvl3pPr>
      <a:lvl4pPr marL="0" marR="0" indent="685800" algn="ctr" defTabSz="82153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Light"/>
        </a:defRPr>
      </a:lvl4pPr>
      <a:lvl5pPr marL="0" marR="0" indent="914400" algn="ctr" defTabSz="82153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Light"/>
        </a:defRPr>
      </a:lvl5pPr>
      <a:lvl6pPr marL="0" marR="0" indent="1143000" algn="ctr" defTabSz="82153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Light"/>
        </a:defRPr>
      </a:lvl6pPr>
      <a:lvl7pPr marL="0" marR="0" indent="1371600" algn="ctr" defTabSz="82153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Light"/>
        </a:defRPr>
      </a:lvl7pPr>
      <a:lvl8pPr marL="0" marR="0" indent="1600200" algn="ctr" defTabSz="82153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Light"/>
        </a:defRPr>
      </a:lvl8pPr>
      <a:lvl9pPr marL="0" marR="0" indent="1828800" algn="ctr" defTabSz="82153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Light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2"/>
            <a:ext cx="12113846" cy="793751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633" fontAlgn="base" hangingPunct="1"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Pct val="55000"/>
              <a:buFont typeface="Wingdings" pitchFamily="2" charset="2"/>
              <a:buNone/>
              <a:defRPr/>
            </a:pPr>
            <a:endParaRPr lang="zh-TW" altLang="en-US" sz="2800" kern="1200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598400" y="13106400"/>
            <a:ext cx="11785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defTabSz="1828633" fontAlgn="base" hangingPunct="1"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Pct val="55000"/>
              <a:buFont typeface="Wingdings" pitchFamily="2" charset="2"/>
              <a:buNone/>
              <a:defRPr/>
            </a:pPr>
            <a:r>
              <a:rPr lang="en-US" altLang="zh-TW" sz="2800" kern="1200" dirty="0">
                <a:solidFill>
                  <a:srgbClr val="FFFFFF"/>
                </a:solidFill>
              </a:rPr>
              <a:t>        - </a:t>
            </a:r>
            <a:fld id="{408088F1-F398-41C2-A77E-DDA73C2F74A4}" type="slidenum">
              <a:rPr lang="en-US" altLang="zh-TW" sz="2800" kern="1200">
                <a:solidFill>
                  <a:srgbClr val="FFFFFF"/>
                </a:solidFill>
              </a:rPr>
              <a:pPr algn="r" defTabSz="1828633" fontAlgn="base" hangingPunct="1">
                <a:spcBef>
                  <a:spcPct val="0"/>
                </a:spcBef>
                <a:spcAft>
                  <a:spcPct val="0"/>
                </a:spcAft>
                <a:buClr>
                  <a:srgbClr val="0000FF"/>
                </a:buClr>
                <a:buSzPct val="55000"/>
                <a:buFont typeface="Wingdings" pitchFamily="2" charset="2"/>
                <a:buNone/>
                <a:defRPr/>
              </a:pPr>
              <a:t>‹#›</a:t>
            </a:fld>
            <a:r>
              <a:rPr lang="en-US" altLang="zh-TW" sz="2800" kern="1200" dirty="0">
                <a:solidFill>
                  <a:srgbClr val="FFFFFF"/>
                </a:solidFill>
              </a:rPr>
              <a:t> -  </a:t>
            </a:r>
            <a:endParaRPr lang="zh-TW" altLang="en-US" sz="2800" kern="1200" dirty="0">
              <a:solidFill>
                <a:srgbClr val="FFFFFF"/>
              </a:solidFill>
            </a:endParaRPr>
          </a:p>
        </p:txBody>
      </p:sp>
      <p:pic>
        <p:nvPicPr>
          <p:cNvPr id="1028" name="Picture 2" descr="C:\Users\John Y.K. Cheng\AppData\Local\Microsoft\Windows\Temporary Internet Files\Content.Outlook\CRY9H3D2\askeylogo_background (2).jpg"/>
          <p:cNvPicPr>
            <a:picLocks noChangeAspect="1" noChangeArrowheads="1"/>
          </p:cNvPicPr>
          <p:nvPr/>
        </p:nvPicPr>
        <p:blipFill>
          <a:blip r:embed="rId6" cstate="print"/>
          <a:srcRect t="91142" r="80833" b="3873"/>
          <a:stretch>
            <a:fillRect/>
          </a:stretch>
        </p:blipFill>
        <p:spPr bwMode="auto">
          <a:xfrm>
            <a:off x="0" y="13014326"/>
            <a:ext cx="4673600" cy="669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09601" y="923925"/>
            <a:ext cx="23164801" cy="16625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1030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609601" y="2743201"/>
            <a:ext cx="23164801" cy="993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1" y="0"/>
            <a:ext cx="12082584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828633" fontAlgn="base" hangingPunct="1"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Pct val="55000"/>
              <a:buFont typeface="Wingdings" pitchFamily="2" charset="2"/>
              <a:buNone/>
              <a:defRPr/>
            </a:pPr>
            <a:r>
              <a:rPr lang="en-US" altLang="zh-TW" sz="4800" i="1" kern="1200" dirty="0">
                <a:solidFill>
                  <a:prstClr val="white"/>
                </a:solidFill>
                <a:latin typeface="Britannic Bold" pitchFamily="34" charset="0"/>
                <a:ea typeface="GulimChe" pitchFamily="49" charset="-127"/>
                <a:cs typeface="+mn-cs"/>
              </a:rPr>
              <a:t>ASKEY COMPUTER CORPORATION</a:t>
            </a:r>
            <a:endParaRPr lang="zh-TW" altLang="en-US" sz="4800" i="1" kern="1200" dirty="0">
              <a:solidFill>
                <a:prstClr val="white"/>
              </a:solidFill>
              <a:latin typeface="Britannic Bold" pitchFamily="34" charset="0"/>
              <a:ea typeface="GulimChe" pitchFamily="49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4561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999" b="1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Bauhaus 93" pitchFamily="82" charset="0"/>
          <a:ea typeface="Arial Unicode MS" pitchFamily="34" charset="-120"/>
          <a:cs typeface="Mongolian Baiti" pitchFamily="66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999" b="1">
          <a:solidFill>
            <a:schemeClr val="tx1"/>
          </a:solidFill>
          <a:latin typeface="Bauhaus 93" pitchFamily="82" charset="0"/>
          <a:ea typeface="Arial Unicode MS" pitchFamily="34" charset="-120"/>
          <a:cs typeface="Mongolian Baiti" pitchFamily="66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999" b="1">
          <a:solidFill>
            <a:schemeClr val="tx1"/>
          </a:solidFill>
          <a:latin typeface="Bauhaus 93" pitchFamily="82" charset="0"/>
          <a:ea typeface="Arial Unicode MS" pitchFamily="34" charset="-120"/>
          <a:cs typeface="Mongolian Baiti" pitchFamily="66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999" b="1">
          <a:solidFill>
            <a:schemeClr val="tx1"/>
          </a:solidFill>
          <a:latin typeface="Bauhaus 93" pitchFamily="82" charset="0"/>
          <a:ea typeface="Arial Unicode MS" pitchFamily="34" charset="-120"/>
          <a:cs typeface="Mongolian Baiti" pitchFamily="66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999" b="1">
          <a:solidFill>
            <a:schemeClr val="tx1"/>
          </a:solidFill>
          <a:latin typeface="Bauhaus 93" pitchFamily="82" charset="0"/>
          <a:ea typeface="Arial Unicode MS" pitchFamily="34" charset="-120"/>
          <a:cs typeface="Mongolian Baiti" pitchFamily="66" charset="0"/>
        </a:defRPr>
      </a:lvl5pPr>
      <a:lvl6pPr marL="914317" algn="l" rtl="0" fontAlgn="base">
        <a:spcBef>
          <a:spcPct val="0"/>
        </a:spcBef>
        <a:spcAft>
          <a:spcPct val="0"/>
        </a:spcAft>
        <a:defRPr sz="7999" b="1">
          <a:solidFill>
            <a:schemeClr val="tx1"/>
          </a:solidFill>
          <a:latin typeface="Bauhaus 93" pitchFamily="82" charset="0"/>
          <a:ea typeface="Arial Unicode MS" pitchFamily="34" charset="-120"/>
          <a:cs typeface="Mongolian Baiti" pitchFamily="66" charset="0"/>
        </a:defRPr>
      </a:lvl6pPr>
      <a:lvl7pPr marL="1828633" algn="l" rtl="0" fontAlgn="base">
        <a:spcBef>
          <a:spcPct val="0"/>
        </a:spcBef>
        <a:spcAft>
          <a:spcPct val="0"/>
        </a:spcAft>
        <a:defRPr sz="7999" b="1">
          <a:solidFill>
            <a:schemeClr val="tx1"/>
          </a:solidFill>
          <a:latin typeface="Bauhaus 93" pitchFamily="82" charset="0"/>
          <a:ea typeface="Arial Unicode MS" pitchFamily="34" charset="-120"/>
          <a:cs typeface="Mongolian Baiti" pitchFamily="66" charset="0"/>
        </a:defRPr>
      </a:lvl7pPr>
      <a:lvl8pPr marL="2742948" algn="l" rtl="0" fontAlgn="base">
        <a:spcBef>
          <a:spcPct val="0"/>
        </a:spcBef>
        <a:spcAft>
          <a:spcPct val="0"/>
        </a:spcAft>
        <a:defRPr sz="7999" b="1">
          <a:solidFill>
            <a:schemeClr val="tx1"/>
          </a:solidFill>
          <a:latin typeface="Bauhaus 93" pitchFamily="82" charset="0"/>
          <a:ea typeface="Arial Unicode MS" pitchFamily="34" charset="-120"/>
          <a:cs typeface="Mongolian Baiti" pitchFamily="66" charset="0"/>
        </a:defRPr>
      </a:lvl8pPr>
      <a:lvl9pPr marL="3657265" algn="l" rtl="0" fontAlgn="base">
        <a:spcBef>
          <a:spcPct val="0"/>
        </a:spcBef>
        <a:spcAft>
          <a:spcPct val="0"/>
        </a:spcAft>
        <a:defRPr sz="7999" b="1">
          <a:solidFill>
            <a:schemeClr val="tx1"/>
          </a:solidFill>
          <a:latin typeface="Bauhaus 93" pitchFamily="82" charset="0"/>
          <a:ea typeface="Arial Unicode MS" pitchFamily="34" charset="-120"/>
          <a:cs typeface="Mongolian Baiti" pitchFamily="66" charset="0"/>
        </a:defRPr>
      </a:lvl9pPr>
    </p:titleStyle>
    <p:bodyStyle>
      <a:lvl1pPr marL="685738" indent="-685738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6400" kern="1200">
          <a:solidFill>
            <a:schemeClr val="tx1"/>
          </a:solidFill>
          <a:latin typeface="Arial Unicode MS" pitchFamily="34" charset="-120"/>
          <a:ea typeface="Arial Unicode MS" pitchFamily="34" charset="-120"/>
          <a:cs typeface="Arial Unicode MS" pitchFamily="34" charset="-120"/>
        </a:defRPr>
      </a:lvl1pPr>
      <a:lvl2pPr marL="1485763" indent="-571447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5599" kern="1200">
          <a:solidFill>
            <a:schemeClr val="tx1"/>
          </a:solidFill>
          <a:latin typeface="Arial Unicode MS" pitchFamily="34" charset="-120"/>
          <a:ea typeface="Arial Unicode MS" pitchFamily="34" charset="-120"/>
          <a:cs typeface="Arial Unicode MS" pitchFamily="34" charset="-120"/>
        </a:defRPr>
      </a:lvl2pPr>
      <a:lvl3pPr marL="2285791" indent="-457158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ü"/>
        <a:defRPr sz="4800" kern="1200">
          <a:solidFill>
            <a:schemeClr val="tx1"/>
          </a:solidFill>
          <a:latin typeface="Arial Unicode MS" pitchFamily="34" charset="-120"/>
          <a:ea typeface="Arial Unicode MS" pitchFamily="34" charset="-120"/>
          <a:cs typeface="Arial Unicode MS" pitchFamily="34" charset="-120"/>
        </a:defRPr>
      </a:lvl3pPr>
      <a:lvl4pPr marL="3200107" indent="-457158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4000" kern="1200">
          <a:solidFill>
            <a:schemeClr val="tx1"/>
          </a:solidFill>
          <a:latin typeface="Arial Unicode MS" pitchFamily="34" charset="-120"/>
          <a:ea typeface="Arial Unicode MS" pitchFamily="34" charset="-120"/>
          <a:cs typeface="Arial Unicode MS" pitchFamily="34" charset="-120"/>
        </a:defRPr>
      </a:lvl4pPr>
      <a:lvl5pPr marL="4114422" indent="-457158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4000" kern="1200">
          <a:solidFill>
            <a:schemeClr val="tx1"/>
          </a:solidFill>
          <a:latin typeface="Arial Unicode MS" pitchFamily="34" charset="-120"/>
          <a:ea typeface="Arial Unicode MS" pitchFamily="34" charset="-120"/>
          <a:cs typeface="Arial Unicode MS" pitchFamily="34" charset="-120"/>
        </a:defRPr>
      </a:lvl5pPr>
      <a:lvl6pPr marL="5028739" indent="-457158" algn="l" defTabSz="1828633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55" indent="-457158" algn="l" defTabSz="1828633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72" indent="-457158" algn="l" defTabSz="1828633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87" indent="-457158" algn="l" defTabSz="1828633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828633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17" algn="l" defTabSz="1828633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33" algn="l" defTabSz="1828633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48" algn="l" defTabSz="1828633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65" algn="l" defTabSz="1828633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81" algn="l" defTabSz="1828633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98" algn="l" defTabSz="1828633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213" algn="l" defTabSz="1828633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529" algn="l" defTabSz="1828633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2"/>
            <a:ext cx="12113846" cy="793751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633" fontAlgn="base" hangingPunct="1"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Pct val="55000"/>
              <a:buFont typeface="Wingdings" pitchFamily="2" charset="2"/>
              <a:buNone/>
              <a:defRPr/>
            </a:pPr>
            <a:endParaRPr lang="zh-TW" altLang="en-US" sz="2800" kern="1200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598400" y="13106400"/>
            <a:ext cx="11785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defTabSz="1828633" fontAlgn="base" hangingPunct="1"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Pct val="55000"/>
              <a:buFont typeface="Wingdings" pitchFamily="2" charset="2"/>
              <a:buNone/>
              <a:defRPr/>
            </a:pPr>
            <a:r>
              <a:rPr lang="en-US" altLang="zh-TW" sz="2800" kern="1200" dirty="0">
                <a:solidFill>
                  <a:srgbClr val="FFFFFF"/>
                </a:solidFill>
              </a:rPr>
              <a:t>        - </a:t>
            </a:r>
            <a:fld id="{408088F1-F398-41C2-A77E-DDA73C2F74A4}" type="slidenum">
              <a:rPr lang="en-US" altLang="zh-TW" sz="2800" kern="1200">
                <a:solidFill>
                  <a:srgbClr val="FFFFFF"/>
                </a:solidFill>
              </a:rPr>
              <a:pPr algn="r" defTabSz="1828633" fontAlgn="base" hangingPunct="1">
                <a:spcBef>
                  <a:spcPct val="0"/>
                </a:spcBef>
                <a:spcAft>
                  <a:spcPct val="0"/>
                </a:spcAft>
                <a:buClr>
                  <a:srgbClr val="0000FF"/>
                </a:buClr>
                <a:buSzPct val="55000"/>
                <a:buFont typeface="Wingdings" pitchFamily="2" charset="2"/>
                <a:buNone/>
                <a:defRPr/>
              </a:pPr>
              <a:t>‹#›</a:t>
            </a:fld>
            <a:r>
              <a:rPr lang="en-US" altLang="zh-TW" sz="2800" kern="1200" dirty="0">
                <a:solidFill>
                  <a:srgbClr val="FFFFFF"/>
                </a:solidFill>
              </a:rPr>
              <a:t> -  </a:t>
            </a:r>
            <a:endParaRPr lang="zh-TW" altLang="en-US" sz="2800" kern="1200" dirty="0">
              <a:solidFill>
                <a:srgbClr val="FFFFFF"/>
              </a:solidFill>
            </a:endParaRPr>
          </a:p>
        </p:txBody>
      </p:sp>
      <p:pic>
        <p:nvPicPr>
          <p:cNvPr id="1028" name="Picture 2" descr="C:\Users\John Y.K. Cheng\AppData\Local\Microsoft\Windows\Temporary Internet Files\Content.Outlook\CRY9H3D2\askeylogo_background (2).jpg"/>
          <p:cNvPicPr>
            <a:picLocks noChangeAspect="1" noChangeArrowheads="1"/>
          </p:cNvPicPr>
          <p:nvPr/>
        </p:nvPicPr>
        <p:blipFill>
          <a:blip r:embed="rId6" cstate="print"/>
          <a:srcRect t="91142" r="80833" b="3873"/>
          <a:stretch>
            <a:fillRect/>
          </a:stretch>
        </p:blipFill>
        <p:spPr bwMode="auto">
          <a:xfrm>
            <a:off x="0" y="13014326"/>
            <a:ext cx="4673600" cy="669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09601" y="923925"/>
            <a:ext cx="23164801" cy="16625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1030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609601" y="2743201"/>
            <a:ext cx="23164801" cy="993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1" y="0"/>
            <a:ext cx="12082584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828633" fontAlgn="base" hangingPunct="1"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Pct val="55000"/>
              <a:buFont typeface="Wingdings" pitchFamily="2" charset="2"/>
              <a:buNone/>
              <a:defRPr/>
            </a:pPr>
            <a:r>
              <a:rPr lang="en-US" altLang="zh-TW" sz="4800" i="1" kern="1200" dirty="0">
                <a:solidFill>
                  <a:prstClr val="white"/>
                </a:solidFill>
                <a:latin typeface="Britannic Bold" pitchFamily="34" charset="0"/>
                <a:ea typeface="GulimChe" pitchFamily="49" charset="-127"/>
                <a:cs typeface="+mn-cs"/>
              </a:rPr>
              <a:t>ASKEY COMPUTER CORPORATION</a:t>
            </a:r>
            <a:endParaRPr lang="zh-TW" altLang="en-US" sz="4800" i="1" kern="1200" dirty="0">
              <a:solidFill>
                <a:prstClr val="white"/>
              </a:solidFill>
              <a:latin typeface="Britannic Bold" pitchFamily="34" charset="0"/>
              <a:ea typeface="GulimChe" pitchFamily="49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7786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999" b="1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Bauhaus 93" pitchFamily="82" charset="0"/>
          <a:ea typeface="Arial Unicode MS" pitchFamily="34" charset="-120"/>
          <a:cs typeface="Mongolian Baiti" pitchFamily="66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999" b="1">
          <a:solidFill>
            <a:schemeClr val="tx1"/>
          </a:solidFill>
          <a:latin typeface="Bauhaus 93" pitchFamily="82" charset="0"/>
          <a:ea typeface="Arial Unicode MS" pitchFamily="34" charset="-120"/>
          <a:cs typeface="Mongolian Baiti" pitchFamily="66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999" b="1">
          <a:solidFill>
            <a:schemeClr val="tx1"/>
          </a:solidFill>
          <a:latin typeface="Bauhaus 93" pitchFamily="82" charset="0"/>
          <a:ea typeface="Arial Unicode MS" pitchFamily="34" charset="-120"/>
          <a:cs typeface="Mongolian Baiti" pitchFamily="66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999" b="1">
          <a:solidFill>
            <a:schemeClr val="tx1"/>
          </a:solidFill>
          <a:latin typeface="Bauhaus 93" pitchFamily="82" charset="0"/>
          <a:ea typeface="Arial Unicode MS" pitchFamily="34" charset="-120"/>
          <a:cs typeface="Mongolian Baiti" pitchFamily="66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999" b="1">
          <a:solidFill>
            <a:schemeClr val="tx1"/>
          </a:solidFill>
          <a:latin typeface="Bauhaus 93" pitchFamily="82" charset="0"/>
          <a:ea typeface="Arial Unicode MS" pitchFamily="34" charset="-120"/>
          <a:cs typeface="Mongolian Baiti" pitchFamily="66" charset="0"/>
        </a:defRPr>
      </a:lvl5pPr>
      <a:lvl6pPr marL="914317" algn="l" rtl="0" fontAlgn="base">
        <a:spcBef>
          <a:spcPct val="0"/>
        </a:spcBef>
        <a:spcAft>
          <a:spcPct val="0"/>
        </a:spcAft>
        <a:defRPr sz="7999" b="1">
          <a:solidFill>
            <a:schemeClr val="tx1"/>
          </a:solidFill>
          <a:latin typeface="Bauhaus 93" pitchFamily="82" charset="0"/>
          <a:ea typeface="Arial Unicode MS" pitchFamily="34" charset="-120"/>
          <a:cs typeface="Mongolian Baiti" pitchFamily="66" charset="0"/>
        </a:defRPr>
      </a:lvl6pPr>
      <a:lvl7pPr marL="1828633" algn="l" rtl="0" fontAlgn="base">
        <a:spcBef>
          <a:spcPct val="0"/>
        </a:spcBef>
        <a:spcAft>
          <a:spcPct val="0"/>
        </a:spcAft>
        <a:defRPr sz="7999" b="1">
          <a:solidFill>
            <a:schemeClr val="tx1"/>
          </a:solidFill>
          <a:latin typeface="Bauhaus 93" pitchFamily="82" charset="0"/>
          <a:ea typeface="Arial Unicode MS" pitchFamily="34" charset="-120"/>
          <a:cs typeface="Mongolian Baiti" pitchFamily="66" charset="0"/>
        </a:defRPr>
      </a:lvl7pPr>
      <a:lvl8pPr marL="2742948" algn="l" rtl="0" fontAlgn="base">
        <a:spcBef>
          <a:spcPct val="0"/>
        </a:spcBef>
        <a:spcAft>
          <a:spcPct val="0"/>
        </a:spcAft>
        <a:defRPr sz="7999" b="1">
          <a:solidFill>
            <a:schemeClr val="tx1"/>
          </a:solidFill>
          <a:latin typeface="Bauhaus 93" pitchFamily="82" charset="0"/>
          <a:ea typeface="Arial Unicode MS" pitchFamily="34" charset="-120"/>
          <a:cs typeface="Mongolian Baiti" pitchFamily="66" charset="0"/>
        </a:defRPr>
      </a:lvl8pPr>
      <a:lvl9pPr marL="3657265" algn="l" rtl="0" fontAlgn="base">
        <a:spcBef>
          <a:spcPct val="0"/>
        </a:spcBef>
        <a:spcAft>
          <a:spcPct val="0"/>
        </a:spcAft>
        <a:defRPr sz="7999" b="1">
          <a:solidFill>
            <a:schemeClr val="tx1"/>
          </a:solidFill>
          <a:latin typeface="Bauhaus 93" pitchFamily="82" charset="0"/>
          <a:ea typeface="Arial Unicode MS" pitchFamily="34" charset="-120"/>
          <a:cs typeface="Mongolian Baiti" pitchFamily="66" charset="0"/>
        </a:defRPr>
      </a:lvl9pPr>
    </p:titleStyle>
    <p:bodyStyle>
      <a:lvl1pPr marL="685738" indent="-685738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6400" kern="1200">
          <a:solidFill>
            <a:schemeClr val="tx1"/>
          </a:solidFill>
          <a:latin typeface="Arial Unicode MS" pitchFamily="34" charset="-120"/>
          <a:ea typeface="Arial Unicode MS" pitchFamily="34" charset="-120"/>
          <a:cs typeface="Arial Unicode MS" pitchFamily="34" charset="-120"/>
        </a:defRPr>
      </a:lvl1pPr>
      <a:lvl2pPr marL="1485763" indent="-571447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5599" kern="1200">
          <a:solidFill>
            <a:schemeClr val="tx1"/>
          </a:solidFill>
          <a:latin typeface="Arial Unicode MS" pitchFamily="34" charset="-120"/>
          <a:ea typeface="Arial Unicode MS" pitchFamily="34" charset="-120"/>
          <a:cs typeface="Arial Unicode MS" pitchFamily="34" charset="-120"/>
        </a:defRPr>
      </a:lvl2pPr>
      <a:lvl3pPr marL="2285791" indent="-457158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ü"/>
        <a:defRPr sz="4800" kern="1200">
          <a:solidFill>
            <a:schemeClr val="tx1"/>
          </a:solidFill>
          <a:latin typeface="Arial Unicode MS" pitchFamily="34" charset="-120"/>
          <a:ea typeface="Arial Unicode MS" pitchFamily="34" charset="-120"/>
          <a:cs typeface="Arial Unicode MS" pitchFamily="34" charset="-120"/>
        </a:defRPr>
      </a:lvl3pPr>
      <a:lvl4pPr marL="3200107" indent="-457158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4000" kern="1200">
          <a:solidFill>
            <a:schemeClr val="tx1"/>
          </a:solidFill>
          <a:latin typeface="Arial Unicode MS" pitchFamily="34" charset="-120"/>
          <a:ea typeface="Arial Unicode MS" pitchFamily="34" charset="-120"/>
          <a:cs typeface="Arial Unicode MS" pitchFamily="34" charset="-120"/>
        </a:defRPr>
      </a:lvl4pPr>
      <a:lvl5pPr marL="4114422" indent="-457158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4000" kern="1200">
          <a:solidFill>
            <a:schemeClr val="tx1"/>
          </a:solidFill>
          <a:latin typeface="Arial Unicode MS" pitchFamily="34" charset="-120"/>
          <a:ea typeface="Arial Unicode MS" pitchFamily="34" charset="-120"/>
          <a:cs typeface="Arial Unicode MS" pitchFamily="34" charset="-120"/>
        </a:defRPr>
      </a:lvl5pPr>
      <a:lvl6pPr marL="5028739" indent="-457158" algn="l" defTabSz="1828633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55" indent="-457158" algn="l" defTabSz="1828633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72" indent="-457158" algn="l" defTabSz="1828633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87" indent="-457158" algn="l" defTabSz="1828633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828633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17" algn="l" defTabSz="1828633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33" algn="l" defTabSz="1828633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48" algn="l" defTabSz="1828633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65" algn="l" defTabSz="1828633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81" algn="l" defTabSz="1828633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98" algn="l" defTabSz="1828633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213" algn="l" defTabSz="1828633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529" algn="l" defTabSz="1828633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2"/>
            <a:ext cx="12113846" cy="793751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633" fontAlgn="base" hangingPunct="1"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Pct val="55000"/>
              <a:buFont typeface="Wingdings" pitchFamily="2" charset="2"/>
              <a:buNone/>
              <a:defRPr/>
            </a:pPr>
            <a:endParaRPr lang="zh-TW" altLang="en-US" sz="2800" kern="1200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598400" y="13106400"/>
            <a:ext cx="11785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defTabSz="1828633" fontAlgn="base" hangingPunct="1"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Pct val="55000"/>
              <a:buFont typeface="Wingdings" pitchFamily="2" charset="2"/>
              <a:buNone/>
              <a:defRPr/>
            </a:pPr>
            <a:r>
              <a:rPr lang="en-US" altLang="zh-TW" sz="2800" kern="1200" dirty="0">
                <a:solidFill>
                  <a:srgbClr val="FFFFFF"/>
                </a:solidFill>
              </a:rPr>
              <a:t>        - </a:t>
            </a:r>
            <a:fld id="{408088F1-F398-41C2-A77E-DDA73C2F74A4}" type="slidenum">
              <a:rPr lang="en-US" altLang="zh-TW" sz="2800" kern="1200">
                <a:solidFill>
                  <a:srgbClr val="FFFFFF"/>
                </a:solidFill>
              </a:rPr>
              <a:pPr algn="r" defTabSz="1828633" fontAlgn="base" hangingPunct="1">
                <a:spcBef>
                  <a:spcPct val="0"/>
                </a:spcBef>
                <a:spcAft>
                  <a:spcPct val="0"/>
                </a:spcAft>
                <a:buClr>
                  <a:srgbClr val="0000FF"/>
                </a:buClr>
                <a:buSzPct val="55000"/>
                <a:buFont typeface="Wingdings" pitchFamily="2" charset="2"/>
                <a:buNone/>
                <a:defRPr/>
              </a:pPr>
              <a:t>‹#›</a:t>
            </a:fld>
            <a:r>
              <a:rPr lang="en-US" altLang="zh-TW" sz="2800" kern="1200" dirty="0">
                <a:solidFill>
                  <a:srgbClr val="FFFFFF"/>
                </a:solidFill>
              </a:rPr>
              <a:t> -  </a:t>
            </a:r>
            <a:endParaRPr lang="zh-TW" altLang="en-US" sz="2800" kern="1200" dirty="0">
              <a:solidFill>
                <a:srgbClr val="FFFFFF"/>
              </a:solidFill>
            </a:endParaRPr>
          </a:p>
        </p:txBody>
      </p:sp>
      <p:pic>
        <p:nvPicPr>
          <p:cNvPr id="1028" name="Picture 2" descr="C:\Users\John Y.K. Cheng\AppData\Local\Microsoft\Windows\Temporary Internet Files\Content.Outlook\CRY9H3D2\askeylogo_background (2).jpg"/>
          <p:cNvPicPr>
            <a:picLocks noChangeAspect="1" noChangeArrowheads="1"/>
          </p:cNvPicPr>
          <p:nvPr/>
        </p:nvPicPr>
        <p:blipFill>
          <a:blip r:embed="rId5" cstate="print"/>
          <a:srcRect t="91142" r="80833" b="3873"/>
          <a:stretch>
            <a:fillRect/>
          </a:stretch>
        </p:blipFill>
        <p:spPr bwMode="auto">
          <a:xfrm>
            <a:off x="0" y="13014326"/>
            <a:ext cx="4673600" cy="669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09601" y="923925"/>
            <a:ext cx="23164801" cy="16625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1030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609601" y="2743201"/>
            <a:ext cx="23164801" cy="993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1" y="0"/>
            <a:ext cx="12082584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828633" fontAlgn="base" hangingPunct="1"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Pct val="55000"/>
              <a:buFont typeface="Wingdings" pitchFamily="2" charset="2"/>
              <a:buNone/>
              <a:defRPr/>
            </a:pPr>
            <a:r>
              <a:rPr lang="en-US" altLang="zh-TW" sz="4800" i="1" kern="1200" dirty="0">
                <a:solidFill>
                  <a:prstClr val="white"/>
                </a:solidFill>
                <a:latin typeface="Britannic Bold" pitchFamily="34" charset="0"/>
                <a:ea typeface="GulimChe" pitchFamily="49" charset="-127"/>
                <a:cs typeface="+mn-cs"/>
              </a:rPr>
              <a:t>ASKEY COMPUTER CORPORATION</a:t>
            </a:r>
            <a:endParaRPr lang="zh-TW" altLang="en-US" sz="4800" i="1" kern="1200" dirty="0">
              <a:solidFill>
                <a:prstClr val="white"/>
              </a:solidFill>
              <a:latin typeface="Britannic Bold" pitchFamily="34" charset="0"/>
              <a:ea typeface="GulimChe" pitchFamily="49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6352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999" b="1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Bauhaus 93" pitchFamily="82" charset="0"/>
          <a:ea typeface="Arial Unicode MS" pitchFamily="34" charset="-120"/>
          <a:cs typeface="Mongolian Baiti" pitchFamily="66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999" b="1">
          <a:solidFill>
            <a:schemeClr val="tx1"/>
          </a:solidFill>
          <a:latin typeface="Bauhaus 93" pitchFamily="82" charset="0"/>
          <a:ea typeface="Arial Unicode MS" pitchFamily="34" charset="-120"/>
          <a:cs typeface="Mongolian Baiti" pitchFamily="66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999" b="1">
          <a:solidFill>
            <a:schemeClr val="tx1"/>
          </a:solidFill>
          <a:latin typeface="Bauhaus 93" pitchFamily="82" charset="0"/>
          <a:ea typeface="Arial Unicode MS" pitchFamily="34" charset="-120"/>
          <a:cs typeface="Mongolian Baiti" pitchFamily="66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999" b="1">
          <a:solidFill>
            <a:schemeClr val="tx1"/>
          </a:solidFill>
          <a:latin typeface="Bauhaus 93" pitchFamily="82" charset="0"/>
          <a:ea typeface="Arial Unicode MS" pitchFamily="34" charset="-120"/>
          <a:cs typeface="Mongolian Baiti" pitchFamily="66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999" b="1">
          <a:solidFill>
            <a:schemeClr val="tx1"/>
          </a:solidFill>
          <a:latin typeface="Bauhaus 93" pitchFamily="82" charset="0"/>
          <a:ea typeface="Arial Unicode MS" pitchFamily="34" charset="-120"/>
          <a:cs typeface="Mongolian Baiti" pitchFamily="66" charset="0"/>
        </a:defRPr>
      </a:lvl5pPr>
      <a:lvl6pPr marL="914317" algn="l" rtl="0" fontAlgn="base">
        <a:spcBef>
          <a:spcPct val="0"/>
        </a:spcBef>
        <a:spcAft>
          <a:spcPct val="0"/>
        </a:spcAft>
        <a:defRPr sz="7999" b="1">
          <a:solidFill>
            <a:schemeClr val="tx1"/>
          </a:solidFill>
          <a:latin typeface="Bauhaus 93" pitchFamily="82" charset="0"/>
          <a:ea typeface="Arial Unicode MS" pitchFamily="34" charset="-120"/>
          <a:cs typeface="Mongolian Baiti" pitchFamily="66" charset="0"/>
        </a:defRPr>
      </a:lvl6pPr>
      <a:lvl7pPr marL="1828633" algn="l" rtl="0" fontAlgn="base">
        <a:spcBef>
          <a:spcPct val="0"/>
        </a:spcBef>
        <a:spcAft>
          <a:spcPct val="0"/>
        </a:spcAft>
        <a:defRPr sz="7999" b="1">
          <a:solidFill>
            <a:schemeClr val="tx1"/>
          </a:solidFill>
          <a:latin typeface="Bauhaus 93" pitchFamily="82" charset="0"/>
          <a:ea typeface="Arial Unicode MS" pitchFamily="34" charset="-120"/>
          <a:cs typeface="Mongolian Baiti" pitchFamily="66" charset="0"/>
        </a:defRPr>
      </a:lvl7pPr>
      <a:lvl8pPr marL="2742948" algn="l" rtl="0" fontAlgn="base">
        <a:spcBef>
          <a:spcPct val="0"/>
        </a:spcBef>
        <a:spcAft>
          <a:spcPct val="0"/>
        </a:spcAft>
        <a:defRPr sz="7999" b="1">
          <a:solidFill>
            <a:schemeClr val="tx1"/>
          </a:solidFill>
          <a:latin typeface="Bauhaus 93" pitchFamily="82" charset="0"/>
          <a:ea typeface="Arial Unicode MS" pitchFamily="34" charset="-120"/>
          <a:cs typeface="Mongolian Baiti" pitchFamily="66" charset="0"/>
        </a:defRPr>
      </a:lvl8pPr>
      <a:lvl9pPr marL="3657265" algn="l" rtl="0" fontAlgn="base">
        <a:spcBef>
          <a:spcPct val="0"/>
        </a:spcBef>
        <a:spcAft>
          <a:spcPct val="0"/>
        </a:spcAft>
        <a:defRPr sz="7999" b="1">
          <a:solidFill>
            <a:schemeClr val="tx1"/>
          </a:solidFill>
          <a:latin typeface="Bauhaus 93" pitchFamily="82" charset="0"/>
          <a:ea typeface="Arial Unicode MS" pitchFamily="34" charset="-120"/>
          <a:cs typeface="Mongolian Baiti" pitchFamily="66" charset="0"/>
        </a:defRPr>
      </a:lvl9pPr>
    </p:titleStyle>
    <p:bodyStyle>
      <a:lvl1pPr marL="685738" indent="-685738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6400" kern="1200">
          <a:solidFill>
            <a:schemeClr val="tx1"/>
          </a:solidFill>
          <a:latin typeface="Arial Unicode MS" pitchFamily="34" charset="-120"/>
          <a:ea typeface="Arial Unicode MS" pitchFamily="34" charset="-120"/>
          <a:cs typeface="Arial Unicode MS" pitchFamily="34" charset="-120"/>
        </a:defRPr>
      </a:lvl1pPr>
      <a:lvl2pPr marL="1485763" indent="-571447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5599" kern="1200">
          <a:solidFill>
            <a:schemeClr val="tx1"/>
          </a:solidFill>
          <a:latin typeface="Arial Unicode MS" pitchFamily="34" charset="-120"/>
          <a:ea typeface="Arial Unicode MS" pitchFamily="34" charset="-120"/>
          <a:cs typeface="Arial Unicode MS" pitchFamily="34" charset="-120"/>
        </a:defRPr>
      </a:lvl2pPr>
      <a:lvl3pPr marL="2285791" indent="-457158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ü"/>
        <a:defRPr sz="4800" kern="1200">
          <a:solidFill>
            <a:schemeClr val="tx1"/>
          </a:solidFill>
          <a:latin typeface="Arial Unicode MS" pitchFamily="34" charset="-120"/>
          <a:ea typeface="Arial Unicode MS" pitchFamily="34" charset="-120"/>
          <a:cs typeface="Arial Unicode MS" pitchFamily="34" charset="-120"/>
        </a:defRPr>
      </a:lvl3pPr>
      <a:lvl4pPr marL="3200107" indent="-457158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4000" kern="1200">
          <a:solidFill>
            <a:schemeClr val="tx1"/>
          </a:solidFill>
          <a:latin typeface="Arial Unicode MS" pitchFamily="34" charset="-120"/>
          <a:ea typeface="Arial Unicode MS" pitchFamily="34" charset="-120"/>
          <a:cs typeface="Arial Unicode MS" pitchFamily="34" charset="-120"/>
        </a:defRPr>
      </a:lvl4pPr>
      <a:lvl5pPr marL="4114422" indent="-457158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4000" kern="1200">
          <a:solidFill>
            <a:schemeClr val="tx1"/>
          </a:solidFill>
          <a:latin typeface="Arial Unicode MS" pitchFamily="34" charset="-120"/>
          <a:ea typeface="Arial Unicode MS" pitchFamily="34" charset="-120"/>
          <a:cs typeface="Arial Unicode MS" pitchFamily="34" charset="-120"/>
        </a:defRPr>
      </a:lvl5pPr>
      <a:lvl6pPr marL="5028739" indent="-457158" algn="l" defTabSz="1828633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55" indent="-457158" algn="l" defTabSz="1828633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72" indent="-457158" algn="l" defTabSz="1828633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87" indent="-457158" algn="l" defTabSz="1828633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828633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17" algn="l" defTabSz="1828633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33" algn="l" defTabSz="1828633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48" algn="l" defTabSz="1828633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65" algn="l" defTabSz="1828633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81" algn="l" defTabSz="1828633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98" algn="l" defTabSz="1828633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213" algn="l" defTabSz="1828633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529" algn="l" defTabSz="1828633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cid:image002.jpg@01D373F6.C1F95B90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image" Target="cid:image004.png@01D373F6.C1F95B90" TargetMode="Externa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829174" y="3782617"/>
            <a:ext cx="15687675" cy="1492714"/>
          </a:xfrm>
          <a:prstGeom prst="rect">
            <a:avLst/>
          </a:prstGeom>
          <a:noFill/>
          <a:ln w="38100" cap="flat">
            <a:noFill/>
            <a:prstDash val="solid"/>
            <a:round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79" tIns="68579" rIns="68579" bIns="68579" numCol="1" spcCol="38100" rtlCol="0" anchor="ctr">
            <a:spAutoFit/>
          </a:bodyPr>
          <a:lstStyle/>
          <a:p>
            <a:pPr marL="0" marR="0" indent="0" algn="l" defTabSz="10886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88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QVoice</a:t>
            </a:r>
            <a:r>
              <a:rPr kumimoji="0" lang="en-US" altLang="zh-TW" sz="88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feasibility evaluate</a:t>
            </a:r>
            <a:endParaRPr kumimoji="0" lang="zh-TW" altLang="en-US" sz="8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7515225"/>
            <a:ext cx="7000875" cy="228600"/>
          </a:xfrm>
          <a:prstGeom prst="rect">
            <a:avLst/>
          </a:prstGeom>
          <a:solidFill>
            <a:srgbClr val="FFFFFF"/>
          </a:solidFill>
          <a:ln w="38100" cap="flat">
            <a:noFill/>
            <a:prstDash val="solid"/>
            <a:round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79" tIns="68579" rIns="68579" bIns="68579" numCol="1" spcCol="38100" rtlCol="0" anchor="ctr">
            <a:spAutoFit/>
          </a:bodyPr>
          <a:lstStyle/>
          <a:p>
            <a:pPr marL="0" marR="0" indent="0" algn="l" defTabSz="10886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4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381874" y="7515225"/>
            <a:ext cx="17002125" cy="238125"/>
          </a:xfrm>
          <a:prstGeom prst="rect">
            <a:avLst/>
          </a:prstGeom>
          <a:solidFill>
            <a:srgbClr val="FFFFFF"/>
          </a:solidFill>
          <a:ln w="38100" cap="flat">
            <a:noFill/>
            <a:prstDash val="solid"/>
            <a:round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79" tIns="68579" rIns="68579" bIns="68579" numCol="1" spcCol="38100" rtlCol="0" anchor="ctr">
            <a:spAutoFit/>
          </a:bodyPr>
          <a:lstStyle/>
          <a:p>
            <a:pPr marL="0" marR="0" indent="0" algn="l" defTabSz="10886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4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163549" y="10784684"/>
            <a:ext cx="11220450" cy="1492714"/>
          </a:xfrm>
          <a:prstGeom prst="rect">
            <a:avLst/>
          </a:prstGeom>
          <a:noFill/>
          <a:ln w="38100" cap="flat">
            <a:noFill/>
            <a:prstDash val="solid"/>
            <a:round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79" tIns="68579" rIns="68579" bIns="68579" numCol="1" spcCol="38100" rtlCol="0" anchor="ctr">
            <a:spAutoFit/>
          </a:bodyPr>
          <a:lstStyle/>
          <a:p>
            <a:r>
              <a:rPr lang="en-US" altLang="zh-TW" sz="4400" dirty="0" smtClean="0">
                <a:solidFill>
                  <a:schemeClr val="bg1"/>
                </a:solidFill>
              </a:rPr>
              <a:t>Reported by Arthur ,Allen,</a:t>
            </a:r>
            <a:r>
              <a:rPr lang="en-US" altLang="zh-TW" sz="4400" dirty="0">
                <a:solidFill>
                  <a:schemeClr val="bg1"/>
                </a:solidFill>
              </a:rPr>
              <a:t> </a:t>
            </a:r>
            <a:r>
              <a:rPr lang="en-US" altLang="zh-TW" sz="4400" dirty="0" smtClean="0">
                <a:solidFill>
                  <a:schemeClr val="bg1"/>
                </a:solidFill>
              </a:rPr>
              <a:t>BJ</a:t>
            </a:r>
          </a:p>
          <a:p>
            <a:r>
              <a:rPr kumimoji="0" lang="en-US" altLang="zh-TW" sz="4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Calibri"/>
              </a:rPr>
              <a:t>Report Date:2017 / 12 /</a:t>
            </a:r>
            <a:r>
              <a:rPr kumimoji="0" lang="en-US" altLang="zh-TW" sz="44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Calibri"/>
              </a:rPr>
              <a:t> </a:t>
            </a:r>
            <a:r>
              <a:rPr lang="en-US" altLang="zh-TW" sz="4400" dirty="0" smtClean="0">
                <a:solidFill>
                  <a:schemeClr val="bg1"/>
                </a:solidFill>
              </a:rPr>
              <a:t>20</a:t>
            </a:r>
            <a:endParaRPr kumimoji="0" lang="zh-TW" alt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74744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1" y="549180"/>
            <a:ext cx="21945076" cy="1320260"/>
          </a:xfrm>
        </p:spPr>
        <p:txBody>
          <a:bodyPr/>
          <a:lstStyle/>
          <a:p>
            <a:r>
              <a:rPr lang="en-US" altLang="zh-TW" dirty="0" smtClean="0"/>
              <a:t>SHS0017W Software Features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/>
          </p:nvPr>
        </p:nvSpPr>
        <p:spPr>
          <a:xfrm>
            <a:off x="1219201" y="1869440"/>
            <a:ext cx="10119359" cy="10382620"/>
          </a:xfrm>
          <a:solidFill>
            <a:srgbClr val="0070C0">
              <a:alpha val="90000"/>
            </a:srgbClr>
          </a:solidFill>
          <a:ln w="44450">
            <a:solidFill>
              <a:srgbClr val="00B050"/>
            </a:solidFill>
          </a:ln>
        </p:spPr>
        <p:txBody>
          <a:bodyPr>
            <a:normAutofit fontScale="92500" lnSpcReduction="10000"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TW" sz="1200" b="1" dirty="0" smtClean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sz="4400" b="1" dirty="0" smtClean="0">
                <a:solidFill>
                  <a:schemeClr val="bg1"/>
                </a:solidFill>
              </a:rPr>
              <a:t>Voice </a:t>
            </a:r>
            <a:r>
              <a:rPr lang="en-US" altLang="zh-TW" sz="4400" b="1" dirty="0">
                <a:solidFill>
                  <a:schemeClr val="bg1"/>
                </a:solidFill>
              </a:rPr>
              <a:t>assistance</a:t>
            </a:r>
          </a:p>
          <a:p>
            <a:pPr marL="662901" lvl="1" indent="-285750">
              <a:buFont typeface="Wingdings" panose="05000000000000000000" pitchFamily="2" charset="2"/>
              <a:buChar char="l"/>
            </a:pPr>
            <a:r>
              <a:rPr lang="en-US" altLang="zh-TW" sz="3400" b="1" dirty="0">
                <a:solidFill>
                  <a:schemeClr val="bg1"/>
                </a:solidFill>
              </a:rPr>
              <a:t>Basic AVS Q&amp;A</a:t>
            </a:r>
          </a:p>
          <a:p>
            <a:pPr marL="662901" lvl="1" indent="-285750">
              <a:buFont typeface="Wingdings" panose="05000000000000000000" pitchFamily="2" charset="2"/>
              <a:buChar char="l"/>
            </a:pPr>
            <a:r>
              <a:rPr lang="en-US" altLang="zh-TW" sz="3400" b="1" dirty="0">
                <a:solidFill>
                  <a:schemeClr val="bg1"/>
                </a:solidFill>
              </a:rPr>
              <a:t>Sing a song</a:t>
            </a:r>
          </a:p>
          <a:p>
            <a:pPr marL="662901" lvl="1" indent="-285750">
              <a:buFont typeface="Wingdings" panose="05000000000000000000" pitchFamily="2" charset="2"/>
              <a:buChar char="l"/>
            </a:pPr>
            <a:r>
              <a:rPr lang="en-US" altLang="zh-TW" sz="3400" b="1" dirty="0">
                <a:solidFill>
                  <a:schemeClr val="bg1"/>
                </a:solidFill>
              </a:rPr>
              <a:t>Alarm/Timer</a:t>
            </a:r>
          </a:p>
          <a:p>
            <a:pPr marL="662901" lvl="1" indent="-285750">
              <a:buFont typeface="Wingdings" panose="05000000000000000000" pitchFamily="2" charset="2"/>
              <a:buChar char="l"/>
            </a:pPr>
            <a:r>
              <a:rPr lang="en-US" altLang="zh-TW" sz="3400" b="1" dirty="0">
                <a:solidFill>
                  <a:schemeClr val="bg1"/>
                </a:solidFill>
              </a:rPr>
              <a:t>Streaming (play ICRT, podcast, news….) </a:t>
            </a:r>
          </a:p>
          <a:p>
            <a:pPr marL="662901" lvl="1" indent="-285750">
              <a:buFont typeface="Wingdings" panose="05000000000000000000" pitchFamily="2" charset="2"/>
              <a:buChar char="l"/>
            </a:pPr>
            <a:r>
              <a:rPr lang="en-US" altLang="zh-TW" sz="3400" b="1" dirty="0">
                <a:solidFill>
                  <a:schemeClr val="bg1"/>
                </a:solidFill>
              </a:rPr>
              <a:t>Volume up / Volume down / mute / </a:t>
            </a:r>
            <a:r>
              <a:rPr lang="en-US" altLang="zh-TW" sz="3400" b="1" dirty="0" smtClean="0">
                <a:solidFill>
                  <a:schemeClr val="bg1"/>
                </a:solidFill>
              </a:rPr>
              <a:t>un-mute</a:t>
            </a:r>
          </a:p>
          <a:p>
            <a:pPr marL="662901" lvl="1" indent="-285750">
              <a:buFont typeface="Wingdings" panose="05000000000000000000" pitchFamily="2" charset="2"/>
              <a:buChar char="l"/>
            </a:pPr>
            <a:r>
              <a:rPr lang="en-US" altLang="zh-TW" sz="3400" b="1" dirty="0">
                <a:solidFill>
                  <a:schemeClr val="bg1"/>
                </a:solidFill>
              </a:rPr>
              <a:t>Support Amazon skills (translation, …….)</a:t>
            </a:r>
          </a:p>
          <a:p>
            <a:pPr marL="662901" lvl="1" indent="-285750">
              <a:buFont typeface="Wingdings" panose="05000000000000000000" pitchFamily="2" charset="2"/>
              <a:buChar char="l"/>
            </a:pPr>
            <a:r>
              <a:rPr lang="en-US" altLang="zh-TW" sz="3400" b="1" dirty="0">
                <a:solidFill>
                  <a:schemeClr val="bg1"/>
                </a:solidFill>
              </a:rPr>
              <a:t>Support </a:t>
            </a:r>
            <a:r>
              <a:rPr lang="en-US" altLang="zh-TW" sz="3400" b="1" dirty="0" smtClean="0">
                <a:solidFill>
                  <a:schemeClr val="bg1"/>
                </a:solidFill>
              </a:rPr>
              <a:t>IoT devices </a:t>
            </a:r>
            <a:r>
              <a:rPr lang="en-US" altLang="zh-TW" sz="3400" b="1" dirty="0">
                <a:solidFill>
                  <a:schemeClr val="bg1"/>
                </a:solidFill>
              </a:rPr>
              <a:t>control (e.g. Lutron turn on/off light, TV controller on/off</a:t>
            </a:r>
            <a:r>
              <a:rPr lang="en-US" altLang="zh-TW" sz="3400" b="1" dirty="0" smtClean="0">
                <a:solidFill>
                  <a:schemeClr val="bg1"/>
                </a:solidFill>
              </a:rPr>
              <a:t>…..)</a:t>
            </a:r>
          </a:p>
          <a:p>
            <a:pPr marL="662901" lvl="1" indent="-285750">
              <a:buFont typeface="Wingdings" panose="05000000000000000000" pitchFamily="2" charset="2"/>
              <a:buChar char="l"/>
            </a:pPr>
            <a:endParaRPr lang="en-US" altLang="zh-TW" sz="34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sz="4400" b="1" dirty="0" smtClean="0">
                <a:solidFill>
                  <a:schemeClr val="bg1"/>
                </a:solidFill>
              </a:rPr>
              <a:t>Network</a:t>
            </a:r>
          </a:p>
          <a:p>
            <a:pPr marL="662901" lvl="1" indent="-285750">
              <a:buFont typeface="Wingdings" panose="05000000000000000000" pitchFamily="2" charset="2"/>
              <a:buChar char="l"/>
            </a:pPr>
            <a:r>
              <a:rPr lang="en-US" altLang="zh-TW" sz="3400" b="1" dirty="0" smtClean="0">
                <a:solidFill>
                  <a:schemeClr val="bg1"/>
                </a:solidFill>
              </a:rPr>
              <a:t>Ethernet 10/100/1000M bps</a:t>
            </a:r>
          </a:p>
          <a:p>
            <a:pPr marL="662901" lvl="1" indent="-285750">
              <a:buFont typeface="Wingdings" panose="05000000000000000000" pitchFamily="2" charset="2"/>
              <a:buChar char="l"/>
            </a:pPr>
            <a:r>
              <a:rPr lang="en-US" altLang="zh-TW" sz="3400" b="1" dirty="0">
                <a:solidFill>
                  <a:schemeClr val="bg1"/>
                </a:solidFill>
              </a:rPr>
              <a:t>Web download</a:t>
            </a:r>
          </a:p>
          <a:p>
            <a:pPr marL="662901" lvl="1" indent="-285750">
              <a:buFont typeface="Wingdings" panose="05000000000000000000" pitchFamily="2" charset="2"/>
              <a:buChar char="l"/>
            </a:pPr>
            <a:r>
              <a:rPr lang="en-US" altLang="zh-TW" sz="3400" b="1" dirty="0">
                <a:solidFill>
                  <a:schemeClr val="bg1"/>
                </a:solidFill>
              </a:rPr>
              <a:t>Telnet function</a:t>
            </a:r>
          </a:p>
          <a:p>
            <a:pPr marL="662901" lvl="1" indent="-285750">
              <a:buFont typeface="Wingdings" panose="05000000000000000000" pitchFamily="2" charset="2"/>
              <a:buChar char="l"/>
            </a:pPr>
            <a:endParaRPr lang="en-US" altLang="zh-TW" sz="34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sz="4400" b="1" dirty="0" smtClean="0">
                <a:solidFill>
                  <a:schemeClr val="bg1"/>
                </a:solidFill>
              </a:rPr>
              <a:t>WIFI</a:t>
            </a:r>
          </a:p>
          <a:p>
            <a:pPr marL="662901" lvl="1" indent="-285750">
              <a:buFont typeface="Wingdings" panose="05000000000000000000" pitchFamily="2" charset="2"/>
              <a:buChar char="l"/>
            </a:pPr>
            <a:r>
              <a:rPr lang="en-US" altLang="zh-TW" sz="3400" b="1" dirty="0" smtClean="0">
                <a:solidFill>
                  <a:schemeClr val="bg1"/>
                </a:solidFill>
              </a:rPr>
              <a:t>WI-FI </a:t>
            </a:r>
            <a:r>
              <a:rPr lang="en-US" altLang="zh-TW" sz="3400" b="1" dirty="0">
                <a:solidFill>
                  <a:schemeClr val="bg1"/>
                </a:solidFill>
              </a:rPr>
              <a:t>2.4g/5g AP/station </a:t>
            </a:r>
            <a:r>
              <a:rPr lang="en-US" altLang="zh-TW" sz="3400" b="1" dirty="0" smtClean="0">
                <a:solidFill>
                  <a:schemeClr val="bg1"/>
                </a:solidFill>
              </a:rPr>
              <a:t>mode (802.11b/g/n)</a:t>
            </a:r>
          </a:p>
          <a:p>
            <a:pPr marL="662901" lvl="1" indent="-285750">
              <a:buFont typeface="Wingdings" panose="05000000000000000000" pitchFamily="2" charset="2"/>
              <a:buChar char="l"/>
            </a:pPr>
            <a:r>
              <a:rPr lang="en-US" altLang="zh-TW" sz="3400" b="1" dirty="0">
                <a:solidFill>
                  <a:schemeClr val="bg1"/>
                </a:solidFill>
              </a:rPr>
              <a:t>WPS server/client mode function</a:t>
            </a:r>
          </a:p>
          <a:p>
            <a:pPr marL="662901" lvl="1" indent="-285750">
              <a:buFont typeface="Wingdings" panose="05000000000000000000" pitchFamily="2" charset="2"/>
              <a:buChar char="l"/>
            </a:pPr>
            <a:r>
              <a:rPr lang="en-US" altLang="zh-TW" sz="3400" b="1" dirty="0" smtClean="0">
                <a:solidFill>
                  <a:schemeClr val="bg1"/>
                </a:solidFill>
              </a:rPr>
              <a:t>IPv4</a:t>
            </a:r>
            <a:r>
              <a:rPr lang="en-US" altLang="zh-TW" sz="3400" b="1" dirty="0">
                <a:solidFill>
                  <a:schemeClr val="bg1"/>
                </a:solidFill>
              </a:rPr>
              <a:t>, </a:t>
            </a:r>
            <a:r>
              <a:rPr lang="en-US" altLang="zh-TW" sz="3400" b="1" dirty="0" smtClean="0">
                <a:solidFill>
                  <a:schemeClr val="bg1"/>
                </a:solidFill>
              </a:rPr>
              <a:t>IPv6</a:t>
            </a:r>
          </a:p>
          <a:p>
            <a:pPr marL="662901" lvl="1" indent="-285750">
              <a:buFont typeface="Wingdings" panose="05000000000000000000" pitchFamily="2" charset="2"/>
              <a:buChar char="l"/>
            </a:pPr>
            <a:endParaRPr lang="en-US" altLang="zh-TW" sz="3400" b="1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sz="4400" b="1" dirty="0" smtClean="0">
                <a:solidFill>
                  <a:schemeClr val="bg1"/>
                </a:solidFill>
              </a:rPr>
              <a:t>Dual image</a:t>
            </a:r>
          </a:p>
          <a:p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2679680" y="8900160"/>
            <a:ext cx="9692640" cy="3351900"/>
          </a:xfrm>
          <a:prstGeom prst="rect">
            <a:avLst/>
          </a:prstGeom>
          <a:solidFill>
            <a:srgbClr val="0070C0">
              <a:alpha val="91000"/>
            </a:srgbClr>
          </a:solidFill>
          <a:ln w="41275">
            <a:solidFill>
              <a:srgbClr val="00B05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 fontScale="77500" lnSpcReduction="20000"/>
          </a:bodyPr>
          <a:lstStyle>
            <a:lvl1pPr marL="285750" indent="-285750" defTabSz="821531">
              <a:spcBef>
                <a:spcPts val="1500"/>
              </a:spcBef>
              <a:buFont typeface="Wingdings" panose="05000000000000000000" pitchFamily="2" charset="2"/>
              <a:buChar char="l"/>
              <a:defRPr sz="4400" b="1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662901" lvl="1" indent="-285750" defTabSz="821531">
              <a:spcBef>
                <a:spcPts val="500"/>
              </a:spcBef>
              <a:buSzPct val="75000"/>
              <a:buFont typeface="Wingdings" panose="05000000000000000000" pitchFamily="2" charset="2"/>
              <a:buChar char="l"/>
              <a:defRPr sz="3400" b="1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619125" indent="-111125" defTabSz="821531">
              <a:spcBef>
                <a:spcPts val="500"/>
              </a:spcBef>
              <a:buSzPct val="75000"/>
              <a:buChar char="."/>
              <a:defRPr sz="1400">
                <a:solidFill>
                  <a:srgbClr val="4C4C4C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873125" indent="-111125" defTabSz="821531">
              <a:spcBef>
                <a:spcPts val="500"/>
              </a:spcBef>
              <a:buSzPct val="75000"/>
              <a:buChar char="."/>
              <a:defRPr sz="1400">
                <a:solidFill>
                  <a:srgbClr val="4C4C4C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1127125" indent="-111125" defTabSz="821531">
              <a:spcBef>
                <a:spcPts val="500"/>
              </a:spcBef>
              <a:buSzPct val="75000"/>
              <a:buChar char="."/>
              <a:defRPr sz="1400">
                <a:solidFill>
                  <a:srgbClr val="4C4C4C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1083" indent="-518583" defTabSz="821531">
              <a:spcBef>
                <a:spcPts val="1500"/>
              </a:spcBef>
              <a:buSzPct val="75000"/>
              <a:buChar char="•"/>
              <a:defRPr>
                <a:solidFill>
                  <a:srgbClr val="4C4C4C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185583" indent="-518583" defTabSz="821531">
              <a:spcBef>
                <a:spcPts val="1500"/>
              </a:spcBef>
              <a:buSzPct val="75000"/>
              <a:buChar char="•"/>
              <a:defRPr>
                <a:solidFill>
                  <a:srgbClr val="4C4C4C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30083" indent="-518583" defTabSz="821531">
              <a:spcBef>
                <a:spcPts val="1500"/>
              </a:spcBef>
              <a:buSzPct val="75000"/>
              <a:buChar char="•"/>
              <a:defRPr>
                <a:solidFill>
                  <a:srgbClr val="4C4C4C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074583" indent="-518583" defTabSz="821531">
              <a:spcBef>
                <a:spcPts val="1500"/>
              </a:spcBef>
              <a:buSzPct val="75000"/>
              <a:buChar char="•"/>
              <a:defRPr>
                <a:solidFill>
                  <a:srgbClr val="4C4C4C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>
              <a:buNone/>
            </a:pPr>
            <a:endParaRPr lang="en-US" altLang="zh-TW" sz="150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chemeClr val="bg1"/>
                </a:solidFill>
              </a:rPr>
              <a:t>In </a:t>
            </a:r>
            <a:r>
              <a:rPr lang="en-US" altLang="zh-TW" dirty="0">
                <a:solidFill>
                  <a:schemeClr val="bg1"/>
                </a:solidFill>
              </a:rPr>
              <a:t>the future:</a:t>
            </a:r>
          </a:p>
          <a:p>
            <a:r>
              <a:rPr lang="en-US" altLang="zh-TW" dirty="0" smtClean="0">
                <a:solidFill>
                  <a:schemeClr val="bg1"/>
                </a:solidFill>
              </a:rPr>
              <a:t>Network </a:t>
            </a:r>
            <a:r>
              <a:rPr lang="en-US" altLang="zh-TW" dirty="0">
                <a:solidFill>
                  <a:schemeClr val="bg1"/>
                </a:solidFill>
              </a:rPr>
              <a:t>security/firewall (</a:t>
            </a:r>
            <a:r>
              <a:rPr lang="zh-TW" altLang="en-US" dirty="0">
                <a:solidFill>
                  <a:schemeClr val="bg1"/>
                </a:solidFill>
              </a:rPr>
              <a:t>防火牆預防網路攻擊</a:t>
            </a:r>
            <a:r>
              <a:rPr lang="en-US" altLang="zh-TW" dirty="0">
                <a:solidFill>
                  <a:schemeClr val="bg1"/>
                </a:solidFill>
              </a:rPr>
              <a:t>) 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Support UPnP 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Bluetooth functions</a:t>
            </a:r>
          </a:p>
          <a:p>
            <a:pPr lvl="1"/>
            <a:r>
              <a:rPr lang="en-US" altLang="zh-TW" dirty="0">
                <a:solidFill>
                  <a:schemeClr val="bg1"/>
                </a:solidFill>
              </a:rPr>
              <a:t>Connect to speaker / home sound system</a:t>
            </a:r>
            <a:endParaRPr lang="zh-TW" altLang="en-US" dirty="0">
              <a:solidFill>
                <a:schemeClr val="bg1"/>
              </a:solidFill>
            </a:endParaRPr>
          </a:p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9680" y="1869440"/>
            <a:ext cx="7947881" cy="666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865" y="724123"/>
            <a:ext cx="23160278" cy="1197381"/>
          </a:xfrm>
        </p:spPr>
        <p:txBody>
          <a:bodyPr/>
          <a:lstStyle/>
          <a:p>
            <a:r>
              <a:rPr lang="en-US" altLang="zh-TW" sz="8098" dirty="0" err="1">
                <a:solidFill>
                  <a:schemeClr val="tx1"/>
                </a:solidFill>
              </a:rPr>
              <a:t>QVoice</a:t>
            </a:r>
            <a:r>
              <a:rPr lang="en-US" altLang="zh-TW" sz="8098" dirty="0">
                <a:solidFill>
                  <a:schemeClr val="tx1"/>
                </a:solidFill>
              </a:rPr>
              <a:t> SW Check Points For CES Show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611859" y="2424825"/>
            <a:ext cx="22759185" cy="10448848"/>
            <a:chOff x="-52216" y="-59587"/>
            <a:chExt cx="9160719" cy="6682246"/>
          </a:xfrm>
        </p:grpSpPr>
        <p:cxnSp>
          <p:nvCxnSpPr>
            <p:cNvPr id="5" name="直線接點 4"/>
            <p:cNvCxnSpPr/>
            <p:nvPr/>
          </p:nvCxnSpPr>
          <p:spPr>
            <a:xfrm>
              <a:off x="-52216" y="3296610"/>
              <a:ext cx="914728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群組 7"/>
            <p:cNvGrpSpPr/>
            <p:nvPr/>
          </p:nvGrpSpPr>
          <p:grpSpPr>
            <a:xfrm>
              <a:off x="-40492" y="-59587"/>
              <a:ext cx="9148995" cy="6682246"/>
              <a:chOff x="-40492" y="-59587"/>
              <a:chExt cx="9148995" cy="6682246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8273151" y="2946894"/>
                <a:ext cx="821915" cy="34070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TW" b="1" dirty="0">
                    <a:solidFill>
                      <a:srgbClr val="FFFFFF"/>
                    </a:solidFill>
                  </a:rPr>
                  <a:t>CES show (2018/1/9~12)</a:t>
                </a:r>
                <a:endParaRPr lang="zh-TW" altLang="en-US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755556" y="2946895"/>
                <a:ext cx="3505460" cy="3407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TW" b="1" dirty="0">
                    <a:solidFill>
                      <a:srgbClr val="FFFFFF"/>
                    </a:solidFill>
                  </a:rPr>
                  <a:t>SIT integration test stage</a:t>
                </a:r>
                <a:endParaRPr lang="zh-TW" altLang="en-US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-40492" y="2946895"/>
                <a:ext cx="4783914" cy="34070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TW" b="1" dirty="0">
                    <a:solidFill>
                      <a:srgbClr val="FFFFFF"/>
                    </a:solidFill>
                  </a:rPr>
                  <a:t>RD development stage</a:t>
                </a:r>
                <a:endParaRPr lang="zh-TW" altLang="en-US" b="1" dirty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12" name="群組 11"/>
              <p:cNvGrpSpPr/>
              <p:nvPr/>
            </p:nvGrpSpPr>
            <p:grpSpPr>
              <a:xfrm>
                <a:off x="299780" y="6020915"/>
                <a:ext cx="8808723" cy="601744"/>
                <a:chOff x="814716" y="7057378"/>
                <a:chExt cx="15143287" cy="1040713"/>
              </a:xfrm>
            </p:grpSpPr>
            <p:grpSp>
              <p:nvGrpSpPr>
                <p:cNvPr id="47" name="群組 46"/>
                <p:cNvGrpSpPr/>
                <p:nvPr/>
              </p:nvGrpSpPr>
              <p:grpSpPr>
                <a:xfrm>
                  <a:off x="814716" y="7057378"/>
                  <a:ext cx="15143287" cy="1040713"/>
                  <a:chOff x="971552" y="7057378"/>
                  <a:chExt cx="16649695" cy="1040713"/>
                </a:xfrm>
              </p:grpSpPr>
              <p:sp>
                <p:nvSpPr>
                  <p:cNvPr id="49" name="矩形 48"/>
                  <p:cNvSpPr/>
                  <p:nvPr/>
                </p:nvSpPr>
                <p:spPr>
                  <a:xfrm>
                    <a:off x="971552" y="7057378"/>
                    <a:ext cx="14710706" cy="514997"/>
                  </a:xfrm>
                  <a:prstGeom prst="rect">
                    <a:avLst/>
                  </a:prstGeom>
                  <a:solidFill>
                    <a:srgbClr val="56E34B"/>
                  </a:solidFill>
                  <a:ln w="381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altLang="zh-TW" dirty="0">
                        <a:solidFill>
                          <a:srgbClr val="000000"/>
                        </a:solidFill>
                      </a:rPr>
                      <a:t>2017</a:t>
                    </a:r>
                    <a:endParaRPr lang="zh-TW" altLang="en-US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50" name="矩形 49"/>
                  <p:cNvSpPr/>
                  <p:nvPr/>
                </p:nvSpPr>
                <p:spPr>
                  <a:xfrm>
                    <a:off x="971552" y="7616619"/>
                    <a:ext cx="2290019" cy="470110"/>
                  </a:xfrm>
                  <a:prstGeom prst="rect">
                    <a:avLst/>
                  </a:prstGeom>
                  <a:solidFill>
                    <a:srgbClr val="56E34B"/>
                  </a:solidFill>
                  <a:ln w="381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altLang="zh-TW" dirty="0">
                        <a:solidFill>
                          <a:srgbClr val="000000"/>
                        </a:solidFill>
                      </a:rPr>
                      <a:t>October</a:t>
                    </a:r>
                    <a:endParaRPr lang="zh-TW" altLang="en-US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51" name="矩形 50"/>
                  <p:cNvSpPr/>
                  <p:nvPr/>
                </p:nvSpPr>
                <p:spPr>
                  <a:xfrm>
                    <a:off x="3288184" y="7615844"/>
                    <a:ext cx="6007085" cy="470885"/>
                  </a:xfrm>
                  <a:prstGeom prst="rect">
                    <a:avLst/>
                  </a:prstGeom>
                  <a:solidFill>
                    <a:srgbClr val="56E34B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altLang="zh-TW" dirty="0">
                        <a:solidFill>
                          <a:srgbClr val="000000"/>
                        </a:solidFill>
                      </a:rPr>
                      <a:t>November</a:t>
                    </a:r>
                    <a:endParaRPr lang="zh-TW" altLang="en-US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52" name="矩形 51"/>
                  <p:cNvSpPr/>
                  <p:nvPr/>
                </p:nvSpPr>
                <p:spPr>
                  <a:xfrm>
                    <a:off x="9295269" y="7593324"/>
                    <a:ext cx="6386977" cy="493185"/>
                  </a:xfrm>
                  <a:prstGeom prst="rect">
                    <a:avLst/>
                  </a:prstGeom>
                  <a:solidFill>
                    <a:srgbClr val="56E34B"/>
                  </a:solidFill>
                  <a:ln w="381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altLang="zh-TW" dirty="0">
                        <a:solidFill>
                          <a:srgbClr val="000000"/>
                        </a:solidFill>
                      </a:rPr>
                      <a:t>December</a:t>
                    </a:r>
                    <a:endParaRPr lang="zh-TW" altLang="en-US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53" name="矩形 52"/>
                  <p:cNvSpPr/>
                  <p:nvPr/>
                </p:nvSpPr>
                <p:spPr>
                  <a:xfrm>
                    <a:off x="15682252" y="7572373"/>
                    <a:ext cx="1938995" cy="525718"/>
                  </a:xfrm>
                  <a:prstGeom prst="rect">
                    <a:avLst/>
                  </a:prstGeom>
                  <a:solidFill>
                    <a:srgbClr val="56E34B"/>
                  </a:solidFill>
                  <a:ln w="381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altLang="zh-TW" dirty="0">
                        <a:solidFill>
                          <a:srgbClr val="000000"/>
                        </a:solidFill>
                      </a:rPr>
                      <a:t>January</a:t>
                    </a:r>
                    <a:endParaRPr lang="zh-TW" altLang="en-US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sp>
              <p:nvSpPr>
                <p:cNvPr id="48" name="矩形 47"/>
                <p:cNvSpPr/>
                <p:nvPr/>
              </p:nvSpPr>
              <p:spPr>
                <a:xfrm>
                  <a:off x="14194439" y="7058025"/>
                  <a:ext cx="1763562" cy="514350"/>
                </a:xfrm>
                <a:prstGeom prst="rect">
                  <a:avLst/>
                </a:prstGeom>
                <a:solidFill>
                  <a:srgbClr val="56E34B"/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TW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TW" dirty="0">
                      <a:solidFill>
                        <a:srgbClr val="000000"/>
                      </a:solidFill>
                    </a:rPr>
                    <a:t>2018</a:t>
                  </a:r>
                  <a:endParaRPr lang="zh-TW" altLang="en-US" dirty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3" name="矩形 12"/>
              <p:cNvSpPr/>
              <p:nvPr/>
            </p:nvSpPr>
            <p:spPr>
              <a:xfrm>
                <a:off x="-25478" y="1671256"/>
                <a:ext cx="1268946" cy="85704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7588" tIns="28793" rIns="57588" bIns="28793" spcCol="0" rtlCol="0" anchor="ctr"/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b="1" dirty="0">
                    <a:solidFill>
                      <a:srgbClr val="C0504D">
                        <a:lumMod val="75000"/>
                      </a:srgbClr>
                    </a:solidFill>
                  </a:rPr>
                  <a:t>10/24 release test image</a:t>
                </a:r>
              </a:p>
              <a:p>
                <a:r>
                  <a:rPr lang="en-US" altLang="zh-TW" dirty="0">
                    <a:solidFill>
                      <a:srgbClr val="000000"/>
                    </a:solidFill>
                  </a:rPr>
                  <a:t>1. 5680</a:t>
                </a:r>
                <a:r>
                  <a:rPr lang="zh-TW" altLang="en-US" dirty="0">
                    <a:solidFill>
                      <a:srgbClr val="000000"/>
                    </a:solidFill>
                  </a:rPr>
                  <a:t>可收</a:t>
                </a:r>
                <a:r>
                  <a:rPr lang="en-US" altLang="zh-TW" dirty="0">
                    <a:solidFill>
                      <a:srgbClr val="000000"/>
                    </a:solidFill>
                  </a:rPr>
                  <a:t>wake word</a:t>
                </a:r>
              </a:p>
              <a:p>
                <a:r>
                  <a:rPr lang="en-US" altLang="zh-TW" dirty="0">
                    <a:solidFill>
                      <a:srgbClr val="000000"/>
                    </a:solidFill>
                  </a:rPr>
                  <a:t>2. 8197 Alexa client can control device and general reactions</a:t>
                </a:r>
                <a:r>
                  <a:rPr lang="en-US" altLang="zh-TW" b="1" dirty="0">
                    <a:solidFill>
                      <a:srgbClr val="8064A2">
                        <a:lumMod val="75000"/>
                      </a:srgbClr>
                    </a:solidFill>
                  </a:rPr>
                  <a:t>  </a:t>
                </a: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309922" y="1671255"/>
                <a:ext cx="1286955" cy="85704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7588" tIns="28793" rIns="57588" bIns="28793" spcCol="0" rtlCol="0" anchor="ctr"/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b="1" dirty="0">
                    <a:solidFill>
                      <a:srgbClr val="C0504D">
                        <a:lumMod val="75000"/>
                      </a:srgbClr>
                    </a:solidFill>
                  </a:rPr>
                  <a:t>10/23 ~11/3 </a:t>
                </a:r>
                <a:r>
                  <a:rPr lang="en-US" altLang="zh-TW" dirty="0">
                    <a:solidFill>
                      <a:srgbClr val="000000"/>
                    </a:solidFill>
                  </a:rPr>
                  <a:t>AVS Status control </a:t>
                </a:r>
              </a:p>
              <a:p>
                <a:r>
                  <a:rPr lang="en-US" altLang="zh-TW" dirty="0">
                    <a:solidFill>
                      <a:srgbClr val="000000"/>
                    </a:solidFill>
                  </a:rPr>
                  <a:t>(Led shine: </a:t>
                </a:r>
                <a:r>
                  <a:rPr lang="en-US" altLang="zh-TW" b="1" dirty="0">
                    <a:solidFill>
                      <a:srgbClr val="C0504D">
                        <a:lumMod val="75000"/>
                      </a:srgbClr>
                    </a:solidFill>
                  </a:rPr>
                  <a:t>connecting</a:t>
                </a:r>
                <a:r>
                  <a:rPr lang="en-US" altLang="zh-TW" dirty="0">
                    <a:solidFill>
                      <a:srgbClr val="000000"/>
                    </a:solidFill>
                  </a:rPr>
                  <a:t> to AVS, </a:t>
                </a:r>
              </a:p>
              <a:p>
                <a:r>
                  <a:rPr lang="en-US" altLang="zh-TW" dirty="0">
                    <a:solidFill>
                      <a:srgbClr val="000000"/>
                    </a:solidFill>
                  </a:rPr>
                  <a:t>Led off: connected to AVS success )</a:t>
                </a:r>
                <a:endParaRPr lang="zh-TW" altLang="zh-TW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713093" y="-59587"/>
                <a:ext cx="1330196" cy="143033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b="1" dirty="0">
                    <a:solidFill>
                      <a:srgbClr val="C0504D">
                        <a:lumMod val="75000"/>
                      </a:srgbClr>
                    </a:solidFill>
                  </a:rPr>
                  <a:t>11/6~11/10</a:t>
                </a:r>
                <a:endParaRPr lang="zh-TW" altLang="zh-TW" b="1" dirty="0">
                  <a:solidFill>
                    <a:srgbClr val="C0504D">
                      <a:lumMod val="75000"/>
                    </a:srgbClr>
                  </a:solidFill>
                </a:endParaRPr>
              </a:p>
              <a:p>
                <a:r>
                  <a:rPr lang="zh-TW" altLang="en-US" dirty="0">
                    <a:solidFill>
                      <a:srgbClr val="000000"/>
                    </a:solidFill>
                  </a:rPr>
                  <a:t>*  </a:t>
                </a:r>
                <a:r>
                  <a:rPr lang="en-US" altLang="zh-TW" dirty="0">
                    <a:solidFill>
                      <a:srgbClr val="000000"/>
                    </a:solidFill>
                  </a:rPr>
                  <a:t>Login with amazon and mapping to Askey User Account (Cloud Team Only)</a:t>
                </a:r>
                <a:endParaRPr lang="zh-TW" altLang="zh-TW" dirty="0">
                  <a:solidFill>
                    <a:srgbClr val="000000"/>
                  </a:solidFill>
                </a:endParaRPr>
              </a:p>
              <a:p>
                <a:r>
                  <a:rPr lang="zh-TW" altLang="en-US" dirty="0">
                    <a:solidFill>
                      <a:srgbClr val="000000"/>
                    </a:solidFill>
                  </a:rPr>
                  <a:t>* </a:t>
                </a:r>
                <a:r>
                  <a:rPr lang="en-US" altLang="zh-TW" dirty="0">
                    <a:solidFill>
                      <a:srgbClr val="000000"/>
                    </a:solidFill>
                  </a:rPr>
                  <a:t>AVS Skill for CES scenarios (I) single device</a:t>
                </a:r>
                <a:endParaRPr lang="zh-TW" altLang="zh-TW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20" name="直線單箭頭接點 19"/>
              <p:cNvCxnSpPr/>
              <p:nvPr/>
            </p:nvCxnSpPr>
            <p:spPr>
              <a:xfrm>
                <a:off x="542500" y="2528298"/>
                <a:ext cx="0" cy="379968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單箭頭接點 27"/>
              <p:cNvCxnSpPr>
                <a:stCxn id="14" idx="2"/>
              </p:cNvCxnSpPr>
              <p:nvPr/>
            </p:nvCxnSpPr>
            <p:spPr>
              <a:xfrm flipH="1">
                <a:off x="1938712" y="2528297"/>
                <a:ext cx="14688" cy="429437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群組 65"/>
          <p:cNvGrpSpPr/>
          <p:nvPr/>
        </p:nvGrpSpPr>
        <p:grpSpPr>
          <a:xfrm>
            <a:off x="6517943" y="7653878"/>
            <a:ext cx="2783853" cy="4051314"/>
            <a:chOff x="3137699" y="7672975"/>
            <a:chExt cx="2784395" cy="4052104"/>
          </a:xfrm>
        </p:grpSpPr>
        <p:sp>
          <p:nvSpPr>
            <p:cNvPr id="54" name="矩形 53"/>
            <p:cNvSpPr/>
            <p:nvPr/>
          </p:nvSpPr>
          <p:spPr>
            <a:xfrm>
              <a:off x="3137699" y="11191565"/>
              <a:ext cx="2784395" cy="53351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7666" tIns="108834" rIns="217666" bIns="108834" rtlCol="0" anchor="ctr"/>
            <a:lstStyle/>
            <a:p>
              <a:pPr algn="ctr" defTabSz="1088539"/>
              <a:r>
                <a:rPr lang="en-US" altLang="zh-TW" sz="1800" dirty="0" smtClean="0">
                  <a:solidFill>
                    <a:srgbClr val="E42E25"/>
                  </a:solidFill>
                </a:rPr>
                <a:t>11/10 </a:t>
              </a:r>
              <a:r>
                <a:rPr lang="en-US" altLang="zh-TW" sz="1800" dirty="0">
                  <a:solidFill>
                    <a:srgbClr val="E42E25"/>
                  </a:solidFill>
                </a:rPr>
                <a:t>ES sample </a:t>
              </a:r>
              <a:r>
                <a:rPr lang="en-US" altLang="zh-TW" sz="1800" dirty="0" smtClean="0">
                  <a:solidFill>
                    <a:srgbClr val="E42E25"/>
                  </a:solidFill>
                </a:rPr>
                <a:t>(16 pcs for SW)</a:t>
              </a:r>
              <a:endParaRPr lang="zh-TW" altLang="en-US" sz="1800" dirty="0">
                <a:solidFill>
                  <a:srgbClr val="E42E25"/>
                </a:solidFill>
              </a:endParaRPr>
            </a:p>
          </p:txBody>
        </p:sp>
        <p:cxnSp>
          <p:nvCxnSpPr>
            <p:cNvPr id="61" name="直線單箭頭接點 60"/>
            <p:cNvCxnSpPr/>
            <p:nvPr/>
          </p:nvCxnSpPr>
          <p:spPr>
            <a:xfrm flipV="1">
              <a:off x="4529897" y="7672975"/>
              <a:ext cx="0" cy="3442829"/>
            </a:xfrm>
            <a:prstGeom prst="straightConnector1">
              <a:avLst/>
            </a:prstGeom>
            <a:noFill/>
            <a:ln w="38100" cap="flat">
              <a:solidFill>
                <a:schemeClr val="accent1"/>
              </a:solidFill>
              <a:prstDash val="solid"/>
              <a:round/>
              <a:tailEnd type="arrow"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60" name="矩形 59"/>
          <p:cNvSpPr/>
          <p:nvPr/>
        </p:nvSpPr>
        <p:spPr>
          <a:xfrm>
            <a:off x="7884649" y="5131299"/>
            <a:ext cx="2906457" cy="13231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588" tIns="28793" rIns="57588" bIns="28793" spcCol="0"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>
                <a:solidFill>
                  <a:srgbClr val="C0504D">
                    <a:lumMod val="75000"/>
                  </a:srgbClr>
                </a:solidFill>
              </a:rPr>
              <a:t>11/3 ~11/17 </a:t>
            </a:r>
          </a:p>
          <a:p>
            <a:r>
              <a:rPr lang="en-US" altLang="zh-TW" dirty="0">
                <a:solidFill>
                  <a:srgbClr val="000000"/>
                </a:solidFill>
              </a:rPr>
              <a:t>check and fix  WPS &amp; reset to default button .</a:t>
            </a:r>
            <a:endParaRPr lang="en-US" altLang="zh-TW" sz="2100" b="1" dirty="0">
              <a:solidFill>
                <a:srgbClr val="8064A2">
                  <a:lumMod val="75000"/>
                </a:srgbClr>
              </a:solidFill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11314611" y="5122547"/>
            <a:ext cx="3205782" cy="14200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588" tIns="28793" rIns="57588" bIns="28793" spcCol="0" rtlCol="0" anchor="ctr"/>
          <a:lstStyle/>
          <a:p>
            <a:pPr defTabSz="1371509" hangingPunct="1"/>
            <a:r>
              <a:rPr lang="en-US" altLang="zh-TW" sz="1800" b="1" kern="1200" dirty="0">
                <a:solidFill>
                  <a:srgbClr val="C0504D">
                    <a:lumMod val="75000"/>
                  </a:srgbClr>
                </a:solidFill>
              </a:rPr>
              <a:t>11/20 ~ 11/30 </a:t>
            </a:r>
          </a:p>
          <a:p>
            <a:pPr defTabSz="1371509" hangingPunct="1"/>
            <a:r>
              <a:rPr lang="en-US" altLang="zh-TW" sz="1800" b="1" kern="1200" dirty="0">
                <a:solidFill>
                  <a:srgbClr val="C0504D">
                    <a:lumMod val="75000"/>
                  </a:srgbClr>
                </a:solidFill>
              </a:rPr>
              <a:t>include </a:t>
            </a:r>
            <a:r>
              <a:rPr lang="en-US" altLang="zh-TW" sz="1800" b="1" kern="1200" dirty="0" err="1">
                <a:solidFill>
                  <a:srgbClr val="C0504D">
                    <a:lumMod val="75000"/>
                  </a:srgbClr>
                </a:solidFill>
              </a:rPr>
              <a:t>bootcode</a:t>
            </a:r>
            <a:r>
              <a:rPr lang="en-US" altLang="zh-TW" sz="1800" b="1" kern="1200" dirty="0">
                <a:solidFill>
                  <a:srgbClr val="C0504D">
                    <a:lumMod val="75000"/>
                  </a:srgbClr>
                </a:solidFill>
              </a:rPr>
              <a:t> and root file system in a burn file (only include </a:t>
            </a:r>
            <a:r>
              <a:rPr lang="en-US" altLang="zh-TW" sz="1800" b="1" kern="1200" dirty="0" err="1">
                <a:solidFill>
                  <a:srgbClr val="C0504D">
                    <a:lumMod val="75000"/>
                  </a:srgbClr>
                </a:solidFill>
              </a:rPr>
              <a:t>bootcode</a:t>
            </a:r>
            <a:r>
              <a:rPr lang="en-US" altLang="zh-TW" sz="1800" b="1" kern="1200" dirty="0">
                <a:solidFill>
                  <a:srgbClr val="C0504D">
                    <a:lumMod val="75000"/>
                  </a:srgbClr>
                </a:solidFill>
              </a:rPr>
              <a:t> currently).</a:t>
            </a:r>
          </a:p>
        </p:txBody>
      </p:sp>
      <p:sp>
        <p:nvSpPr>
          <p:cNvPr id="71" name="矩形 70"/>
          <p:cNvSpPr/>
          <p:nvPr/>
        </p:nvSpPr>
        <p:spPr>
          <a:xfrm>
            <a:off x="9602307" y="2459421"/>
            <a:ext cx="3056466" cy="21760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71384"/>
            <a:r>
              <a:rPr lang="en-US" altLang="zh-TW" sz="1800" b="1" dirty="0">
                <a:solidFill>
                  <a:srgbClr val="C0504D">
                    <a:lumMod val="75000"/>
                  </a:srgbClr>
                </a:solidFill>
              </a:rPr>
              <a:t>11/20~11/30</a:t>
            </a:r>
            <a:endParaRPr lang="zh-TW" altLang="zh-TW" sz="1800" b="1" dirty="0">
              <a:solidFill>
                <a:srgbClr val="C0504D">
                  <a:lumMod val="75000"/>
                </a:srgbClr>
              </a:solidFill>
            </a:endParaRPr>
          </a:p>
          <a:p>
            <a:pPr defTabSz="1371384"/>
            <a:r>
              <a:rPr lang="en-US" altLang="zh-TW" sz="1800" b="1" dirty="0">
                <a:solidFill>
                  <a:srgbClr val="C0504D">
                    <a:lumMod val="75000"/>
                  </a:srgbClr>
                </a:solidFill>
              </a:rPr>
              <a:t>Integration test with z-wave devices and BT devices. </a:t>
            </a:r>
            <a:endParaRPr lang="zh-TW" altLang="zh-TW" sz="1800" b="1" dirty="0">
              <a:solidFill>
                <a:srgbClr val="C0504D">
                  <a:lumMod val="75000"/>
                </a:srgbClr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137377" y="2459420"/>
            <a:ext cx="3205410" cy="21673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71384"/>
            <a:r>
              <a:rPr lang="en-US" altLang="zh-TW" sz="1800" b="1" dirty="0">
                <a:solidFill>
                  <a:srgbClr val="C0504D">
                    <a:lumMod val="75000"/>
                  </a:srgbClr>
                </a:solidFill>
              </a:rPr>
              <a:t>11/13~11/17</a:t>
            </a:r>
            <a:endParaRPr lang="zh-TW" altLang="zh-TW" sz="1800" b="1" dirty="0">
              <a:solidFill>
                <a:srgbClr val="C0504D">
                  <a:lumMod val="75000"/>
                </a:srgbClr>
              </a:solidFill>
            </a:endParaRPr>
          </a:p>
          <a:p>
            <a:pPr defTabSz="1371384"/>
            <a:r>
              <a:rPr lang="zh-TW" altLang="en-US" sz="1800" dirty="0">
                <a:solidFill>
                  <a:srgbClr val="000000"/>
                </a:solidFill>
              </a:rPr>
              <a:t>* </a:t>
            </a:r>
            <a:r>
              <a:rPr lang="en-US" altLang="zh-TW" sz="1800" dirty="0">
                <a:solidFill>
                  <a:srgbClr val="000000"/>
                </a:solidFill>
              </a:rPr>
              <a:t>AVS Skill for CES scenarios (II) multiple devices ( living room light + kitchen light )</a:t>
            </a:r>
            <a:endParaRPr lang="zh-TW" altLang="zh-TW" sz="1800" dirty="0">
              <a:solidFill>
                <a:srgbClr val="000000"/>
              </a:solidFill>
            </a:endParaRPr>
          </a:p>
          <a:p>
            <a:pPr defTabSz="1371384"/>
            <a:r>
              <a:rPr lang="zh-TW" altLang="en-US" sz="1800" dirty="0">
                <a:solidFill>
                  <a:srgbClr val="000000"/>
                </a:solidFill>
              </a:rPr>
              <a:t>* </a:t>
            </a:r>
            <a:r>
              <a:rPr lang="en-US" altLang="zh-TW" sz="1800" dirty="0">
                <a:solidFill>
                  <a:srgbClr val="000000"/>
                </a:solidFill>
              </a:rPr>
              <a:t>AVS Skill for CES scenarios (III) all devices (leave or back)</a:t>
            </a:r>
            <a:endParaRPr lang="zh-TW" altLang="zh-TW" sz="1800" dirty="0">
              <a:solidFill>
                <a:srgbClr val="000000"/>
              </a:solidFill>
            </a:endParaRPr>
          </a:p>
        </p:txBody>
      </p:sp>
      <p:cxnSp>
        <p:nvCxnSpPr>
          <p:cNvPr id="99" name="肘形接點 98"/>
          <p:cNvCxnSpPr>
            <a:stCxn id="60" idx="2"/>
          </p:cNvCxnSpPr>
          <p:nvPr/>
        </p:nvCxnSpPr>
        <p:spPr>
          <a:xfrm rot="5400000">
            <a:off x="8777289" y="6565387"/>
            <a:ext cx="671498" cy="449685"/>
          </a:xfrm>
          <a:prstGeom prst="bentConnector3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肘形接點 136"/>
          <p:cNvCxnSpPr/>
          <p:nvPr/>
        </p:nvCxnSpPr>
        <p:spPr>
          <a:xfrm rot="5400000">
            <a:off x="12291385" y="6662978"/>
            <a:ext cx="742661" cy="325668"/>
          </a:xfrm>
          <a:prstGeom prst="bentConnector3">
            <a:avLst>
              <a:gd name="adj1" fmla="val 50000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肘形接點 143"/>
          <p:cNvCxnSpPr/>
          <p:nvPr/>
        </p:nvCxnSpPr>
        <p:spPr>
          <a:xfrm rot="16200000" flipH="1">
            <a:off x="4877057" y="4689505"/>
            <a:ext cx="2507415" cy="2399434"/>
          </a:xfrm>
          <a:prstGeom prst="bentConnector3">
            <a:avLst>
              <a:gd name="adj1" fmla="val 10539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肘形接點 146"/>
          <p:cNvCxnSpPr>
            <a:stCxn id="72" idx="2"/>
          </p:cNvCxnSpPr>
          <p:nvPr/>
        </p:nvCxnSpPr>
        <p:spPr>
          <a:xfrm rot="16200000" flipH="1">
            <a:off x="6975719" y="5391172"/>
            <a:ext cx="2479618" cy="950891"/>
          </a:xfrm>
          <a:prstGeom prst="bentConnector3">
            <a:avLst>
              <a:gd name="adj1" fmla="val 87103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肘形接點 156"/>
          <p:cNvCxnSpPr/>
          <p:nvPr/>
        </p:nvCxnSpPr>
        <p:spPr>
          <a:xfrm rot="16200000" flipH="1">
            <a:off x="10153524" y="5612530"/>
            <a:ext cx="2507415" cy="553384"/>
          </a:xfrm>
          <a:prstGeom prst="bentConnector3">
            <a:avLst>
              <a:gd name="adj1" fmla="val 85999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1318686" y="7608506"/>
            <a:ext cx="1543285" cy="1590037"/>
            <a:chOff x="1172109" y="5055170"/>
            <a:chExt cx="1029057" cy="1060231"/>
          </a:xfrm>
        </p:grpSpPr>
        <p:sp>
          <p:nvSpPr>
            <p:cNvPr id="175" name="矩形 174"/>
            <p:cNvSpPr/>
            <p:nvPr/>
          </p:nvSpPr>
          <p:spPr>
            <a:xfrm>
              <a:off x="1172109" y="5485283"/>
              <a:ext cx="1029057" cy="63011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b="1" dirty="0">
                  <a:solidFill>
                    <a:srgbClr val="FFFFFF"/>
                  </a:solidFill>
                </a:rPr>
                <a:t>10/23:</a:t>
              </a:r>
            </a:p>
            <a:p>
              <a:pPr algn="ctr"/>
              <a:r>
                <a:rPr lang="en-US" altLang="zh-TW" b="1" dirty="0">
                  <a:solidFill>
                    <a:srgbClr val="FFFFFF"/>
                  </a:solidFill>
                </a:rPr>
                <a:t>RD SIT test V335 (1023v)</a:t>
              </a:r>
            </a:p>
          </p:txBody>
        </p:sp>
        <p:cxnSp>
          <p:nvCxnSpPr>
            <p:cNvPr id="179" name="直線單箭頭接點 178"/>
            <p:cNvCxnSpPr/>
            <p:nvPr/>
          </p:nvCxnSpPr>
          <p:spPr>
            <a:xfrm flipH="1" flipV="1">
              <a:off x="1675011" y="5055170"/>
              <a:ext cx="11000" cy="43656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0" name="矩形 179"/>
          <p:cNvSpPr/>
          <p:nvPr/>
        </p:nvSpPr>
        <p:spPr>
          <a:xfrm>
            <a:off x="13142843" y="2496140"/>
            <a:ext cx="3056466" cy="21760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71384"/>
            <a:r>
              <a:rPr lang="en-US" altLang="zh-TW" sz="1800" b="1" dirty="0">
                <a:solidFill>
                  <a:srgbClr val="C0504D">
                    <a:lumMod val="75000"/>
                  </a:srgbClr>
                </a:solidFill>
              </a:rPr>
              <a:t>11/25~12/15</a:t>
            </a:r>
            <a:endParaRPr lang="zh-TW" altLang="zh-TW" sz="1800" b="1" dirty="0">
              <a:solidFill>
                <a:srgbClr val="C0504D">
                  <a:lumMod val="75000"/>
                </a:srgbClr>
              </a:solidFill>
            </a:endParaRPr>
          </a:p>
          <a:p>
            <a:pPr defTabSz="1371384"/>
            <a:r>
              <a:rPr lang="en-US" altLang="zh-TW" sz="1800" dirty="0">
                <a:solidFill>
                  <a:srgbClr val="000000"/>
                </a:solidFill>
              </a:rPr>
              <a:t>RD debug for Integration test</a:t>
            </a:r>
            <a:r>
              <a:rPr lang="en-US" altLang="zh-TW" sz="1800" b="1" dirty="0">
                <a:solidFill>
                  <a:srgbClr val="C0504D">
                    <a:lumMod val="75000"/>
                  </a:srgbClr>
                </a:solidFill>
              </a:rPr>
              <a:t> </a:t>
            </a:r>
            <a:endParaRPr lang="zh-TW" altLang="zh-TW" sz="1800" b="1" dirty="0">
              <a:solidFill>
                <a:srgbClr val="C0504D">
                  <a:lumMod val="75000"/>
                </a:srgbClr>
              </a:solidFill>
            </a:endParaRPr>
          </a:p>
        </p:txBody>
      </p:sp>
      <p:cxnSp>
        <p:nvCxnSpPr>
          <p:cNvPr id="184" name="直線單箭頭接點 183"/>
          <p:cNvCxnSpPr/>
          <p:nvPr/>
        </p:nvCxnSpPr>
        <p:spPr>
          <a:xfrm>
            <a:off x="14671076" y="4672232"/>
            <a:ext cx="33391" cy="245355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群組 45"/>
          <p:cNvGrpSpPr/>
          <p:nvPr/>
        </p:nvGrpSpPr>
        <p:grpSpPr>
          <a:xfrm>
            <a:off x="4758959" y="7653878"/>
            <a:ext cx="1634941" cy="1554339"/>
            <a:chOff x="1153671" y="5055170"/>
            <a:chExt cx="1090173" cy="1036428"/>
          </a:xfrm>
        </p:grpSpPr>
        <p:sp>
          <p:nvSpPr>
            <p:cNvPr id="55" name="矩形 54"/>
            <p:cNvSpPr/>
            <p:nvPr/>
          </p:nvSpPr>
          <p:spPr>
            <a:xfrm>
              <a:off x="1153671" y="5461480"/>
              <a:ext cx="1090173" cy="63011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b="1" dirty="0">
                  <a:solidFill>
                    <a:srgbClr val="FFFFFF"/>
                  </a:solidFill>
                </a:rPr>
                <a:t>11/1~11/3:</a:t>
              </a:r>
            </a:p>
            <a:p>
              <a:pPr algn="ctr"/>
              <a:r>
                <a:rPr lang="en-US" altLang="zh-TW" b="1" dirty="0">
                  <a:solidFill>
                    <a:srgbClr val="FFFFFF"/>
                  </a:solidFill>
                </a:rPr>
                <a:t> RD SIT test V335 (1101v)</a:t>
              </a:r>
              <a:endParaRPr lang="zh-TW" altLang="en-US" b="1" dirty="0">
                <a:solidFill>
                  <a:srgbClr val="FFFFFF"/>
                </a:solidFill>
              </a:endParaRPr>
            </a:p>
          </p:txBody>
        </p:sp>
        <p:cxnSp>
          <p:nvCxnSpPr>
            <p:cNvPr id="56" name="直線單箭頭接點 55"/>
            <p:cNvCxnSpPr/>
            <p:nvPr/>
          </p:nvCxnSpPr>
          <p:spPr>
            <a:xfrm flipV="1">
              <a:off x="1675011" y="5055170"/>
              <a:ext cx="0" cy="36711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矩形 63"/>
          <p:cNvSpPr/>
          <p:nvPr/>
        </p:nvSpPr>
        <p:spPr>
          <a:xfrm>
            <a:off x="9424978" y="8286746"/>
            <a:ext cx="1626116" cy="944993"/>
          </a:xfrm>
          <a:prstGeom prst="rect">
            <a:avLst/>
          </a:prstGeom>
          <a:solidFill>
            <a:schemeClr val="accent1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509" hangingPunct="1"/>
            <a:r>
              <a:rPr lang="en-US" altLang="zh-TW" sz="1800" b="1" kern="1200" dirty="0">
                <a:solidFill>
                  <a:srgbClr val="FFFFFF"/>
                </a:solidFill>
              </a:rPr>
              <a:t>11/22  RD test 1122v  @ Askey PCBA</a:t>
            </a:r>
            <a:endParaRPr lang="zh-TW" altLang="en-US" sz="1800" b="1" kern="1200" dirty="0">
              <a:solidFill>
                <a:srgbClr val="FFFFFF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2192004" y="9581865"/>
            <a:ext cx="1777358" cy="9449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b="1" dirty="0">
                <a:solidFill>
                  <a:srgbClr val="FFFFFF"/>
                </a:solidFill>
              </a:rPr>
              <a:t>12/04~12/08 </a:t>
            </a:r>
          </a:p>
          <a:p>
            <a:pPr algn="ctr"/>
            <a:r>
              <a:rPr lang="en-US" altLang="zh-TW" b="1" dirty="0">
                <a:solidFill>
                  <a:srgbClr val="FFFFFF"/>
                </a:solidFill>
              </a:rPr>
              <a:t>integration test </a:t>
            </a:r>
            <a:endParaRPr lang="zh-TW" altLang="en-US" b="1" dirty="0">
              <a:solidFill>
                <a:srgbClr val="FFFFFF"/>
              </a:solidFill>
            </a:endParaRPr>
          </a:p>
        </p:txBody>
      </p:sp>
      <p:grpSp>
        <p:nvGrpSpPr>
          <p:cNvPr id="73" name="群組 72"/>
          <p:cNvGrpSpPr/>
          <p:nvPr/>
        </p:nvGrpSpPr>
        <p:grpSpPr>
          <a:xfrm>
            <a:off x="14881885" y="5111743"/>
            <a:ext cx="3205782" cy="1994685"/>
            <a:chOff x="10100439" y="3420638"/>
            <a:chExt cx="2137606" cy="1330049"/>
          </a:xfrm>
        </p:grpSpPr>
        <p:sp>
          <p:nvSpPr>
            <p:cNvPr id="172" name="矩形 171"/>
            <p:cNvSpPr/>
            <p:nvPr/>
          </p:nvSpPr>
          <p:spPr>
            <a:xfrm>
              <a:off x="10100439" y="3420638"/>
              <a:ext cx="2137606" cy="9468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7588" tIns="28793" rIns="57588" bIns="28793" spcCol="0"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b="1" dirty="0">
                  <a:solidFill>
                    <a:srgbClr val="C0504D">
                      <a:lumMod val="75000"/>
                    </a:srgbClr>
                  </a:solidFill>
                </a:rPr>
                <a:t>12/01~12/15</a:t>
              </a:r>
            </a:p>
            <a:p>
              <a:r>
                <a:rPr lang="en-US" altLang="zh-TW" dirty="0">
                  <a:solidFill>
                    <a:srgbClr val="000000"/>
                  </a:solidFill>
                </a:rPr>
                <a:t>RD debug for integration test</a:t>
              </a:r>
            </a:p>
          </p:txBody>
        </p:sp>
        <p:cxnSp>
          <p:nvCxnSpPr>
            <p:cNvPr id="45" name="直線單箭頭接點 44"/>
            <p:cNvCxnSpPr/>
            <p:nvPr/>
          </p:nvCxnSpPr>
          <p:spPr>
            <a:xfrm>
              <a:off x="11169242" y="4367521"/>
              <a:ext cx="0" cy="383166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橢圓 73"/>
          <p:cNvSpPr/>
          <p:nvPr/>
        </p:nvSpPr>
        <p:spPr>
          <a:xfrm>
            <a:off x="18098811" y="6876558"/>
            <a:ext cx="352629" cy="3780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35" tIns="68567" rIns="137135" bIns="6856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539"/>
            <a:endParaRPr lang="zh-TW" altLang="en-US" sz="6300">
              <a:solidFill>
                <a:srgbClr val="FFFFFF"/>
              </a:solidFill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18625621" y="5087419"/>
            <a:ext cx="3205782" cy="14200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588" tIns="28793" rIns="57588" bIns="28793" spcCol="0"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>
                <a:solidFill>
                  <a:srgbClr val="C0504D">
                    <a:lumMod val="75000"/>
                  </a:srgbClr>
                </a:solidFill>
              </a:rPr>
              <a:t>12/15 </a:t>
            </a:r>
          </a:p>
          <a:p>
            <a:r>
              <a:rPr lang="en-US" altLang="zh-TW" dirty="0" err="1">
                <a:solidFill>
                  <a:srgbClr val="000000"/>
                </a:solidFill>
              </a:rPr>
              <a:t>Qvoice</a:t>
            </a:r>
            <a:r>
              <a:rPr lang="en-US" altLang="zh-TW" dirty="0">
                <a:solidFill>
                  <a:srgbClr val="000000"/>
                </a:solidFill>
              </a:rPr>
              <a:t> device </a:t>
            </a:r>
            <a:r>
              <a:rPr lang="en-US" altLang="zh-TW" dirty="0" err="1">
                <a:solidFill>
                  <a:srgbClr val="000000"/>
                </a:solidFill>
              </a:rPr>
              <a:t>sw</a:t>
            </a:r>
            <a:r>
              <a:rPr lang="en-US" altLang="zh-TW" dirty="0">
                <a:solidFill>
                  <a:srgbClr val="000000"/>
                </a:solidFill>
              </a:rPr>
              <a:t> fixed version</a:t>
            </a:r>
          </a:p>
        </p:txBody>
      </p:sp>
      <p:cxnSp>
        <p:nvCxnSpPr>
          <p:cNvPr id="76" name="肘形接點 75"/>
          <p:cNvCxnSpPr>
            <a:stCxn id="88" idx="2"/>
            <a:endCxn id="74" idx="0"/>
          </p:cNvCxnSpPr>
          <p:nvPr/>
        </p:nvCxnSpPr>
        <p:spPr>
          <a:xfrm rot="5400000">
            <a:off x="19067274" y="5715319"/>
            <a:ext cx="369094" cy="1953387"/>
          </a:xfrm>
          <a:prstGeom prst="bentConnector3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矩形 92"/>
          <p:cNvSpPr/>
          <p:nvPr/>
        </p:nvSpPr>
        <p:spPr>
          <a:xfrm>
            <a:off x="17097387" y="2428576"/>
            <a:ext cx="3056466" cy="21760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71384"/>
            <a:r>
              <a:rPr lang="en-US" altLang="zh-TW" sz="1800" b="1" dirty="0">
                <a:solidFill>
                  <a:srgbClr val="C0504D">
                    <a:lumMod val="75000"/>
                  </a:srgbClr>
                </a:solidFill>
              </a:rPr>
              <a:t>12/15</a:t>
            </a:r>
            <a:endParaRPr lang="zh-TW" altLang="zh-TW" sz="1800" b="1" dirty="0">
              <a:solidFill>
                <a:srgbClr val="C0504D">
                  <a:lumMod val="75000"/>
                </a:srgbClr>
              </a:solidFill>
            </a:endParaRPr>
          </a:p>
          <a:p>
            <a:pPr defTabSz="1371384"/>
            <a:r>
              <a:rPr lang="en-US" altLang="zh-TW" sz="1800" b="1" dirty="0">
                <a:solidFill>
                  <a:srgbClr val="C0504D">
                    <a:lumMod val="75000"/>
                  </a:srgbClr>
                </a:solidFill>
              </a:rPr>
              <a:t>Cloud </a:t>
            </a:r>
            <a:r>
              <a:rPr lang="en-US" altLang="zh-TW" sz="1800" b="1" dirty="0" err="1">
                <a:solidFill>
                  <a:srgbClr val="C0504D">
                    <a:lumMod val="75000"/>
                  </a:srgbClr>
                </a:solidFill>
              </a:rPr>
              <a:t>sw</a:t>
            </a:r>
            <a:r>
              <a:rPr lang="en-US" altLang="zh-TW" sz="1800" b="1" dirty="0">
                <a:solidFill>
                  <a:srgbClr val="C0504D">
                    <a:lumMod val="75000"/>
                  </a:srgbClr>
                </a:solidFill>
              </a:rPr>
              <a:t> fixed version </a:t>
            </a:r>
            <a:endParaRPr lang="zh-TW" altLang="zh-TW" sz="1800" b="1" dirty="0">
              <a:solidFill>
                <a:srgbClr val="C0504D">
                  <a:lumMod val="75000"/>
                </a:srgbClr>
              </a:solidFill>
            </a:endParaRPr>
          </a:p>
        </p:txBody>
      </p:sp>
      <p:cxnSp>
        <p:nvCxnSpPr>
          <p:cNvPr id="79" name="直線單箭頭接點 78"/>
          <p:cNvCxnSpPr>
            <a:endCxn id="74" idx="0"/>
          </p:cNvCxnSpPr>
          <p:nvPr/>
        </p:nvCxnSpPr>
        <p:spPr>
          <a:xfrm>
            <a:off x="18275124" y="4626810"/>
            <a:ext cx="0" cy="224975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7547755" y="8286748"/>
            <a:ext cx="1626480" cy="944993"/>
          </a:xfrm>
          <a:prstGeom prst="rect">
            <a:avLst/>
          </a:prstGeom>
          <a:solidFill>
            <a:schemeClr val="accent1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509" hangingPunct="1"/>
            <a:r>
              <a:rPr lang="en-US" altLang="zh-TW" sz="1800" b="1" kern="1200" dirty="0">
                <a:solidFill>
                  <a:srgbClr val="FFFFFF"/>
                </a:solidFill>
              </a:rPr>
              <a:t>11/16</a:t>
            </a:r>
          </a:p>
          <a:p>
            <a:pPr algn="ctr" defTabSz="1371509" hangingPunct="1"/>
            <a:r>
              <a:rPr lang="en-US" altLang="zh-TW" sz="1800" b="1" kern="1200" dirty="0">
                <a:solidFill>
                  <a:srgbClr val="FFFFFF"/>
                </a:solidFill>
              </a:rPr>
              <a:t> RD SIT test V335 (1115v)</a:t>
            </a:r>
            <a:endParaRPr lang="zh-TW" altLang="en-US" sz="1800" b="1" kern="1200" dirty="0">
              <a:solidFill>
                <a:srgbClr val="FFFFFF"/>
              </a:solidFill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8360995" y="7716700"/>
            <a:ext cx="0" cy="48774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11241234" y="8300254"/>
            <a:ext cx="1626116" cy="944993"/>
          </a:xfrm>
          <a:prstGeom prst="rect">
            <a:avLst/>
          </a:prstGeom>
          <a:solidFill>
            <a:schemeClr val="accent1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509" hangingPunct="1"/>
            <a:r>
              <a:rPr lang="en-US" altLang="zh-TW" sz="1800" b="1" kern="1200" dirty="0">
                <a:solidFill>
                  <a:srgbClr val="FFFFFF"/>
                </a:solidFill>
              </a:rPr>
              <a:t>11/27  RD test </a:t>
            </a:r>
            <a:r>
              <a:rPr lang="en-US" altLang="zh-TW" sz="1800" b="1" kern="1200" dirty="0" smtClean="0">
                <a:solidFill>
                  <a:srgbClr val="FFFFFF"/>
                </a:solidFill>
              </a:rPr>
              <a:t>1127v  </a:t>
            </a:r>
            <a:r>
              <a:rPr lang="en-US" altLang="zh-TW" sz="1800" b="1" kern="1200" dirty="0">
                <a:solidFill>
                  <a:srgbClr val="FFFFFF"/>
                </a:solidFill>
              </a:rPr>
              <a:t>@ Askey PCBA</a:t>
            </a:r>
            <a:endParaRPr lang="zh-TW" altLang="en-US" sz="1800" b="1" kern="1200" dirty="0">
              <a:solidFill>
                <a:srgbClr val="FFFFFF"/>
              </a:solidFill>
            </a:endParaRPr>
          </a:p>
        </p:txBody>
      </p:sp>
      <p:cxnSp>
        <p:nvCxnSpPr>
          <p:cNvPr id="7" name="直線單箭頭接點 6"/>
          <p:cNvCxnSpPr>
            <a:stCxn id="64" idx="0"/>
          </p:cNvCxnSpPr>
          <p:nvPr/>
        </p:nvCxnSpPr>
        <p:spPr>
          <a:xfrm flipH="1" flipV="1">
            <a:off x="10238035" y="7716699"/>
            <a:ext cx="1" cy="57004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V="1">
            <a:off x="12054291" y="7716700"/>
            <a:ext cx="0" cy="54652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V="1">
            <a:off x="13166912" y="7735640"/>
            <a:ext cx="0" cy="184622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16009558" y="9581864"/>
            <a:ext cx="1777358" cy="9449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b="1" dirty="0">
                <a:solidFill>
                  <a:srgbClr val="FFFFFF"/>
                </a:solidFill>
              </a:rPr>
              <a:t>12/11~12/15 </a:t>
            </a:r>
          </a:p>
          <a:p>
            <a:pPr algn="ctr"/>
            <a:r>
              <a:rPr lang="en-US" altLang="zh-TW" b="1" dirty="0">
                <a:solidFill>
                  <a:srgbClr val="FFFFFF"/>
                </a:solidFill>
              </a:rPr>
              <a:t>integration test </a:t>
            </a:r>
            <a:endParaRPr lang="zh-TW" altLang="en-US" b="1" dirty="0">
              <a:solidFill>
                <a:srgbClr val="FFFFFF"/>
              </a:solidFill>
            </a:endParaRPr>
          </a:p>
        </p:txBody>
      </p:sp>
      <p:cxnSp>
        <p:nvCxnSpPr>
          <p:cNvPr id="23" name="直線單箭頭接點 22"/>
          <p:cNvCxnSpPr>
            <a:endCxn id="10" idx="2"/>
          </p:cNvCxnSpPr>
          <p:nvPr/>
        </p:nvCxnSpPr>
        <p:spPr>
          <a:xfrm flipV="1">
            <a:off x="16898236" y="7658722"/>
            <a:ext cx="12746" cy="192314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83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5785" y="6483110"/>
            <a:ext cx="467252" cy="1393985"/>
          </a:xfrm>
          <a:prstGeom prst="rect">
            <a:avLst/>
          </a:prstGeom>
          <a:solidFill>
            <a:srgbClr val="F2B800"/>
          </a:solidFill>
          <a:ln>
            <a:solidFill>
              <a:srgbClr val="F2B8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66" hangingPunct="1"/>
            <a:endParaRPr lang="zh-TW" altLang="en-US" sz="4350" kern="1200">
              <a:ln>
                <a:solidFill>
                  <a:prstClr val="black"/>
                </a:solidFill>
              </a:ln>
              <a:solidFill>
                <a:prstClr val="black"/>
              </a:solidFill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1153038" y="7180103"/>
            <a:ext cx="22237061" cy="0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3403866" y="6511763"/>
            <a:ext cx="453485" cy="1336680"/>
          </a:xfrm>
          <a:prstGeom prst="rect">
            <a:avLst/>
          </a:prstGeom>
          <a:solidFill>
            <a:srgbClr val="C00000"/>
          </a:solidFill>
          <a:ln>
            <a:solidFill>
              <a:srgbClr val="FFFF66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66" hangingPunct="1"/>
            <a:endParaRPr lang="zh-TW" altLang="en-US" sz="4350" kern="1200">
              <a:ln>
                <a:solidFill>
                  <a:prstClr val="black"/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4405661" y="7283235"/>
            <a:ext cx="10510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88566" hangingPunct="1"/>
            <a:r>
              <a:rPr lang="en-US" altLang="zh-TW" sz="2100" kern="1200" dirty="0">
                <a:solidFill>
                  <a:prstClr val="black"/>
                </a:solidFill>
                <a:cs typeface="+mn-cs"/>
              </a:rPr>
              <a:t>11/24 </a:t>
            </a:r>
          </a:p>
        </p:txBody>
      </p:sp>
      <p:sp>
        <p:nvSpPr>
          <p:cNvPr id="52" name="橢圓 51"/>
          <p:cNvSpPr/>
          <p:nvPr/>
        </p:nvSpPr>
        <p:spPr>
          <a:xfrm>
            <a:off x="4814398" y="6996386"/>
            <a:ext cx="233626" cy="27192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66" hangingPunct="1"/>
            <a:endParaRPr lang="zh-TW" altLang="en-US" sz="4350" kern="1200">
              <a:solidFill>
                <a:prstClr val="white"/>
              </a:solidFill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20900780" y="166504"/>
            <a:ext cx="3247556" cy="2019167"/>
            <a:chOff x="13053439" y="-23500"/>
            <a:chExt cx="2165249" cy="1346243"/>
          </a:xfrm>
        </p:grpSpPr>
        <p:sp>
          <p:nvSpPr>
            <p:cNvPr id="63" name="矩形 62"/>
            <p:cNvSpPr/>
            <p:nvPr/>
          </p:nvSpPr>
          <p:spPr>
            <a:xfrm>
              <a:off x="13067042" y="799061"/>
              <a:ext cx="389467" cy="12678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50800">
              <a:solidFill>
                <a:schemeClr val="accent6">
                  <a:lumMod val="5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88566" hangingPunct="1"/>
              <a:endParaRPr lang="zh-TW" altLang="en-US" sz="4350" kern="1200">
                <a:solidFill>
                  <a:prstClr val="white"/>
                </a:solidFill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13053439" y="90830"/>
              <a:ext cx="390859" cy="1709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088566" hangingPunct="1"/>
              <a:endParaRPr lang="zh-TW" altLang="en-US" sz="2700" kern="1200">
                <a:solidFill>
                  <a:srgbClr val="1F497D"/>
                </a:solidFill>
                <a:cs typeface="新細明體" panose="02020500000000000000" pitchFamily="18" charset="-120"/>
              </a:endParaRPr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13456509" y="-23500"/>
              <a:ext cx="1749968" cy="338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88566" hangingPunct="1"/>
              <a:r>
                <a:rPr lang="en-US" altLang="zh-TW" sz="2700" b="1" kern="1200" dirty="0">
                  <a:solidFill>
                    <a:srgbClr val="C0504D"/>
                  </a:solidFill>
                  <a:cs typeface="+mn-cs"/>
                </a:rPr>
                <a:t>Archi team</a:t>
              </a:r>
              <a:endParaRPr lang="zh-TW" altLang="en-US" sz="2700" b="1" kern="1200" dirty="0">
                <a:solidFill>
                  <a:srgbClr val="C0504D"/>
                </a:solidFill>
                <a:cs typeface="+mn-cs"/>
              </a:endParaRPr>
            </a:p>
          </p:txBody>
        </p:sp>
        <p:sp>
          <p:nvSpPr>
            <p:cNvPr id="64" name="文字方塊 63"/>
            <p:cNvSpPr txBox="1"/>
            <p:nvPr/>
          </p:nvSpPr>
          <p:spPr>
            <a:xfrm>
              <a:off x="13505308" y="650633"/>
              <a:ext cx="1368931" cy="338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88566" hangingPunct="1"/>
              <a:r>
                <a:rPr lang="en-US" altLang="zh-TW" sz="2700" b="1" kern="1200" dirty="0">
                  <a:solidFill>
                    <a:srgbClr val="F79646"/>
                  </a:solidFill>
                  <a:cs typeface="+mn-cs"/>
                </a:rPr>
                <a:t>Cloud team</a:t>
              </a:r>
              <a:endParaRPr lang="zh-TW" altLang="en-US" sz="2700" b="1" kern="1200" dirty="0">
                <a:solidFill>
                  <a:srgbClr val="F79646"/>
                </a:solidFill>
                <a:cs typeface="+mn-cs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13054831" y="456034"/>
              <a:ext cx="390859" cy="14873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08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88566" hangingPunct="1"/>
              <a:endParaRPr lang="zh-TW" altLang="en-US" sz="4350" kern="1200">
                <a:solidFill>
                  <a:prstClr val="black"/>
                </a:solidFill>
              </a:endParaRPr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13461015" y="291710"/>
              <a:ext cx="1757673" cy="338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88566" hangingPunct="1"/>
              <a:r>
                <a:rPr lang="en-US" altLang="zh-TW" sz="2700" b="1" kern="1200" dirty="0">
                  <a:solidFill>
                    <a:srgbClr val="9BBB59">
                      <a:lumMod val="50000"/>
                    </a:srgbClr>
                  </a:solidFill>
                  <a:cs typeface="+mn-cs"/>
                </a:rPr>
                <a:t>Mobile app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13090515" y="1132584"/>
              <a:ext cx="389467" cy="126785"/>
            </a:xfrm>
            <a:prstGeom prst="rect">
              <a:avLst/>
            </a:prstGeom>
            <a:solidFill>
              <a:srgbClr val="FFFF00"/>
            </a:solidFill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88566" hangingPunct="1"/>
              <a:endParaRPr lang="zh-TW" altLang="en-US" sz="4350" kern="1200">
                <a:solidFill>
                  <a:prstClr val="white"/>
                </a:solidFill>
              </a:endParaRPr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13528782" y="984156"/>
              <a:ext cx="1345458" cy="338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88566" hangingPunct="1"/>
              <a:r>
                <a:rPr lang="en-US" altLang="zh-TW" sz="2700" b="1" kern="1200" dirty="0">
                  <a:solidFill>
                    <a:srgbClr val="4BACC6">
                      <a:lumMod val="75000"/>
                    </a:srgbClr>
                  </a:solidFill>
                  <a:cs typeface="+mn-cs"/>
                </a:rPr>
                <a:t>Jada team</a:t>
              </a:r>
              <a:endParaRPr lang="zh-TW" altLang="en-US" sz="2700" b="1" kern="1200" dirty="0">
                <a:solidFill>
                  <a:srgbClr val="4BACC6">
                    <a:lumMod val="75000"/>
                  </a:srgbClr>
                </a:solidFill>
                <a:cs typeface="+mn-cs"/>
              </a:endParaRPr>
            </a:p>
          </p:txBody>
        </p:sp>
      </p:grpSp>
      <p:sp>
        <p:nvSpPr>
          <p:cNvPr id="29" name="文字方塊 28"/>
          <p:cNvSpPr txBox="1"/>
          <p:nvPr/>
        </p:nvSpPr>
        <p:spPr>
          <a:xfrm>
            <a:off x="8709384" y="7294563"/>
            <a:ext cx="9675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88566" hangingPunct="1"/>
            <a:r>
              <a:rPr lang="en-US" altLang="zh-TW" sz="2100" kern="1200" dirty="0">
                <a:solidFill>
                  <a:prstClr val="black"/>
                </a:solidFill>
                <a:cs typeface="+mn-cs"/>
              </a:rPr>
              <a:t>11/30</a:t>
            </a:r>
          </a:p>
        </p:txBody>
      </p:sp>
      <p:sp>
        <p:nvSpPr>
          <p:cNvPr id="30" name="橢圓 29"/>
          <p:cNvSpPr/>
          <p:nvPr/>
        </p:nvSpPr>
        <p:spPr>
          <a:xfrm>
            <a:off x="8968051" y="6993304"/>
            <a:ext cx="233626" cy="27192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66" hangingPunct="1"/>
            <a:endParaRPr lang="zh-TW" altLang="en-US" sz="4350" kern="1200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97854" y="4248545"/>
            <a:ext cx="2788859" cy="14890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088566" hangingPunct="1"/>
            <a:r>
              <a:rPr lang="en-US" altLang="zh-TW" sz="2700" b="1" kern="1200" dirty="0" smtClean="0">
                <a:solidFill>
                  <a:srgbClr val="C0504D"/>
                </a:solidFill>
                <a:cs typeface="新細明體" panose="02020500000000000000" pitchFamily="18" charset="-120"/>
              </a:rPr>
              <a:t>11/20~11/30:</a:t>
            </a:r>
            <a:endParaRPr lang="en-US" altLang="zh-TW" sz="2700" b="1" kern="1200" dirty="0">
              <a:solidFill>
                <a:srgbClr val="C0504D"/>
              </a:solidFill>
              <a:cs typeface="新細明體" panose="02020500000000000000" pitchFamily="18" charset="-120"/>
            </a:endParaRPr>
          </a:p>
          <a:p>
            <a:pPr defTabSz="1088566" hangingPunct="1"/>
            <a:r>
              <a:rPr lang="en-US" altLang="zh-TW" sz="2700" kern="1200" dirty="0">
                <a:solidFill>
                  <a:srgbClr val="1F497D"/>
                </a:solidFill>
                <a:cs typeface="新細明體" panose="02020500000000000000" pitchFamily="18" charset="-120"/>
              </a:rPr>
              <a:t>Auto refresh token</a:t>
            </a:r>
            <a:endParaRPr lang="zh-TW" altLang="en-US" sz="2700" kern="1200" dirty="0">
              <a:solidFill>
                <a:srgbClr val="1F497D"/>
              </a:solidFill>
              <a:cs typeface="新細明體" panose="02020500000000000000" pitchFamily="18" charset="-12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536783" y="8873524"/>
            <a:ext cx="2788859" cy="1503939"/>
          </a:xfrm>
          <a:prstGeom prst="rect">
            <a:avLst/>
          </a:prstGeom>
          <a:solidFill>
            <a:srgbClr val="FFFF00"/>
          </a:solidFill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088566" hangingPunct="1"/>
            <a:r>
              <a:rPr lang="en-US" altLang="zh-TW" sz="2700" b="1" kern="1200" dirty="0">
                <a:solidFill>
                  <a:srgbClr val="C0504D"/>
                </a:solidFill>
                <a:cs typeface="新細明體" panose="02020500000000000000" pitchFamily="18" charset="-120"/>
              </a:rPr>
              <a:t>11/22~11/24:</a:t>
            </a:r>
          </a:p>
          <a:p>
            <a:pPr defTabSz="1088566" hangingPunct="1"/>
            <a:r>
              <a:rPr lang="en-US" altLang="zh-TW" sz="2700" kern="1200" dirty="0">
                <a:solidFill>
                  <a:srgbClr val="1F497D"/>
                </a:solidFill>
                <a:cs typeface="新細明體" panose="02020500000000000000" pitchFamily="18" charset="-120"/>
              </a:rPr>
              <a:t>Telnet function</a:t>
            </a:r>
          </a:p>
        </p:txBody>
      </p:sp>
      <p:sp>
        <p:nvSpPr>
          <p:cNvPr id="33" name="矩形 32"/>
          <p:cNvSpPr/>
          <p:nvPr/>
        </p:nvSpPr>
        <p:spPr>
          <a:xfrm>
            <a:off x="2259165" y="11073899"/>
            <a:ext cx="2788859" cy="1503939"/>
          </a:xfrm>
          <a:prstGeom prst="rect">
            <a:avLst/>
          </a:prstGeom>
          <a:solidFill>
            <a:srgbClr val="FFFF00"/>
          </a:solidFill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088566" hangingPunct="1"/>
            <a:r>
              <a:rPr lang="en-US" altLang="zh-TW" sz="2700" b="1" kern="1200" dirty="0">
                <a:solidFill>
                  <a:srgbClr val="C0504D"/>
                </a:solidFill>
                <a:cs typeface="新細明體" panose="02020500000000000000" pitchFamily="18" charset="-120"/>
              </a:rPr>
              <a:t>11/13~11/24:</a:t>
            </a:r>
          </a:p>
          <a:p>
            <a:pPr defTabSz="1088566" hangingPunct="1"/>
            <a:r>
              <a:rPr lang="en-US" altLang="zh-TW" sz="2700" kern="1200" dirty="0">
                <a:solidFill>
                  <a:srgbClr val="1F497D"/>
                </a:solidFill>
                <a:cs typeface="新細明體" panose="02020500000000000000" pitchFamily="18" charset="-120"/>
              </a:rPr>
              <a:t>WPS function</a:t>
            </a:r>
          </a:p>
        </p:txBody>
      </p:sp>
      <p:sp>
        <p:nvSpPr>
          <p:cNvPr id="39" name="矩形 38"/>
          <p:cNvSpPr/>
          <p:nvPr/>
        </p:nvSpPr>
        <p:spPr>
          <a:xfrm>
            <a:off x="12271568" y="3660549"/>
            <a:ext cx="5728804" cy="22632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088566" hangingPunct="1"/>
            <a:r>
              <a:rPr lang="en-US" altLang="zh-TW" sz="2700" b="1" kern="1200" dirty="0" smtClean="0">
                <a:solidFill>
                  <a:srgbClr val="C0504D"/>
                </a:solidFill>
                <a:cs typeface="新細明體" panose="02020500000000000000" pitchFamily="18" charset="-120"/>
              </a:rPr>
              <a:t>12/01~12/15: </a:t>
            </a:r>
            <a:r>
              <a:rPr lang="en-US" altLang="zh-TW" sz="2700" b="1" kern="1200" dirty="0">
                <a:solidFill>
                  <a:srgbClr val="C0504D"/>
                </a:solidFill>
                <a:cs typeface="新細明體" panose="02020500000000000000" pitchFamily="18" charset="-120"/>
              </a:rPr>
              <a:t>dual image: </a:t>
            </a:r>
          </a:p>
          <a:p>
            <a:pPr defTabSz="1088566" hangingPunct="1"/>
            <a:r>
              <a:rPr lang="en-US" altLang="zh-TW" sz="2700" kern="1200" dirty="0" smtClean="0">
                <a:solidFill>
                  <a:srgbClr val="1F497D"/>
                </a:solidFill>
                <a:cs typeface="新細明體" panose="02020500000000000000" pitchFamily="18" charset="-120"/>
              </a:rPr>
              <a:t>1. Partition </a:t>
            </a:r>
          </a:p>
          <a:p>
            <a:pPr defTabSz="1088566" hangingPunct="1"/>
            <a:r>
              <a:rPr lang="en-US" altLang="zh-TW" sz="2700" kern="1200" dirty="0" smtClean="0">
                <a:solidFill>
                  <a:srgbClr val="1F497D"/>
                </a:solidFill>
                <a:cs typeface="新細明體" panose="02020500000000000000" pitchFamily="18" charset="-120"/>
              </a:rPr>
              <a:t>2. Generate firmware image </a:t>
            </a:r>
            <a:r>
              <a:rPr lang="en-US" altLang="zh-TW" sz="2700" kern="1200" dirty="0">
                <a:solidFill>
                  <a:srgbClr val="1F497D"/>
                </a:solidFill>
                <a:cs typeface="新細明體" panose="02020500000000000000" pitchFamily="18" charset="-120"/>
              </a:rPr>
              <a:t>for burning</a:t>
            </a:r>
          </a:p>
          <a:p>
            <a:pPr defTabSz="1088566" hangingPunct="1"/>
            <a:r>
              <a:rPr lang="en-US" altLang="zh-TW" sz="2700" kern="1200" dirty="0" smtClean="0">
                <a:solidFill>
                  <a:srgbClr val="1F497D"/>
                </a:solidFill>
                <a:cs typeface="新細明體" panose="02020500000000000000" pitchFamily="18" charset="-120"/>
              </a:rPr>
              <a:t>3. </a:t>
            </a:r>
            <a:r>
              <a:rPr lang="en-US" altLang="zh-TW" sz="2700" kern="1200" dirty="0">
                <a:solidFill>
                  <a:srgbClr val="1F497D"/>
                </a:solidFill>
                <a:cs typeface="新細明體" panose="02020500000000000000" pitchFamily="18" charset="-120"/>
              </a:rPr>
              <a:t>Firmware upgrade</a:t>
            </a:r>
          </a:p>
        </p:txBody>
      </p:sp>
      <p:sp>
        <p:nvSpPr>
          <p:cNvPr id="40" name="矩形 39"/>
          <p:cNvSpPr/>
          <p:nvPr/>
        </p:nvSpPr>
        <p:spPr>
          <a:xfrm>
            <a:off x="13249469" y="8671394"/>
            <a:ext cx="3475385" cy="1890790"/>
          </a:xfrm>
          <a:prstGeom prst="rect">
            <a:avLst/>
          </a:prstGeom>
          <a:solidFill>
            <a:srgbClr val="FFFF00"/>
          </a:solidFill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088566" hangingPunct="1"/>
            <a:r>
              <a:rPr lang="en-US" altLang="zh-TW" sz="2700" b="1" kern="1200" dirty="0" smtClean="0">
                <a:solidFill>
                  <a:srgbClr val="C0504D"/>
                </a:solidFill>
                <a:cs typeface="新細明體" panose="02020500000000000000" pitchFamily="18" charset="-120"/>
              </a:rPr>
              <a:t>12/04~12/13</a:t>
            </a:r>
            <a:endParaRPr lang="en-US" altLang="zh-TW" sz="2700" b="1" kern="1200" dirty="0">
              <a:solidFill>
                <a:srgbClr val="C0504D"/>
              </a:solidFill>
              <a:cs typeface="新細明體" panose="02020500000000000000" pitchFamily="18" charset="-120"/>
            </a:endParaRPr>
          </a:p>
          <a:p>
            <a:pPr defTabSz="1088566" hangingPunct="1"/>
            <a:r>
              <a:rPr lang="en-US" altLang="zh-TW" sz="2700" kern="1200" dirty="0">
                <a:solidFill>
                  <a:srgbClr val="1F497D"/>
                </a:solidFill>
                <a:cs typeface="新細明體" panose="02020500000000000000" pitchFamily="18" charset="-120"/>
              </a:rPr>
              <a:t>IPv6 module in Kernel </a:t>
            </a:r>
          </a:p>
        </p:txBody>
      </p:sp>
      <p:sp>
        <p:nvSpPr>
          <p:cNvPr id="19" name="標題 18"/>
          <p:cNvSpPr>
            <a:spLocks noGrp="1"/>
          </p:cNvSpPr>
          <p:nvPr>
            <p:ph type="title"/>
          </p:nvPr>
        </p:nvSpPr>
        <p:spPr>
          <a:xfrm>
            <a:off x="466914" y="758242"/>
            <a:ext cx="23164801" cy="1680590"/>
          </a:xfrm>
        </p:spPr>
        <p:txBody>
          <a:bodyPr/>
          <a:lstStyle/>
          <a:p>
            <a:r>
              <a:rPr lang="en-US" altLang="zh-TW" dirty="0" smtClean="0"/>
              <a:t>Standalone </a:t>
            </a:r>
            <a:r>
              <a:rPr lang="en-US" altLang="zh-TW" dirty="0"/>
              <a:t>F</a:t>
            </a:r>
            <a:r>
              <a:rPr lang="en-US" altLang="zh-TW" dirty="0" smtClean="0"/>
              <a:t>unctions Development</a:t>
            </a:r>
            <a:endParaRPr lang="zh-TW" altLang="en-US" dirty="0"/>
          </a:p>
        </p:txBody>
      </p:sp>
      <p:cxnSp>
        <p:nvCxnSpPr>
          <p:cNvPr id="51" name="直線單箭頭接點 50"/>
          <p:cNvCxnSpPr/>
          <p:nvPr/>
        </p:nvCxnSpPr>
        <p:spPr>
          <a:xfrm>
            <a:off x="16328047" y="5921977"/>
            <a:ext cx="0" cy="107132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>
            <a:stCxn id="31" idx="0"/>
            <a:endCxn id="50" idx="2"/>
          </p:cNvCxnSpPr>
          <p:nvPr/>
        </p:nvCxnSpPr>
        <p:spPr>
          <a:xfrm flipH="1" flipV="1">
            <a:off x="4931211" y="7698733"/>
            <a:ext cx="2" cy="117479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肘形接點 55"/>
          <p:cNvCxnSpPr>
            <a:endCxn id="50" idx="2"/>
          </p:cNvCxnSpPr>
          <p:nvPr/>
        </p:nvCxnSpPr>
        <p:spPr>
          <a:xfrm rot="5400000" flipH="1" flipV="1">
            <a:off x="2377270" y="8519964"/>
            <a:ext cx="3375172" cy="1732710"/>
          </a:xfrm>
          <a:prstGeom prst="bentConnector3">
            <a:avLst>
              <a:gd name="adj1" fmla="val 80962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字方塊 76"/>
          <p:cNvSpPr txBox="1"/>
          <p:nvPr/>
        </p:nvSpPr>
        <p:spPr>
          <a:xfrm>
            <a:off x="15822173" y="7313055"/>
            <a:ext cx="10510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88566" hangingPunct="1"/>
            <a:r>
              <a:rPr lang="en-US" altLang="zh-TW" sz="2100" kern="1200" dirty="0">
                <a:solidFill>
                  <a:prstClr val="black"/>
                </a:solidFill>
                <a:cs typeface="+mn-cs"/>
              </a:rPr>
              <a:t>12/15</a:t>
            </a:r>
          </a:p>
        </p:txBody>
      </p:sp>
      <p:sp>
        <p:nvSpPr>
          <p:cNvPr id="78" name="橢圓 77"/>
          <p:cNvSpPr/>
          <p:nvPr/>
        </p:nvSpPr>
        <p:spPr>
          <a:xfrm>
            <a:off x="16199304" y="7066951"/>
            <a:ext cx="233626" cy="27192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66" hangingPunct="1"/>
            <a:endParaRPr lang="zh-TW" altLang="en-US" sz="4350" kern="1200">
              <a:solidFill>
                <a:prstClr val="white"/>
              </a:solidFill>
            </a:endParaRPr>
          </a:p>
        </p:txBody>
      </p:sp>
      <p:cxnSp>
        <p:nvCxnSpPr>
          <p:cNvPr id="84" name="直線單箭頭接點 83"/>
          <p:cNvCxnSpPr/>
          <p:nvPr/>
        </p:nvCxnSpPr>
        <p:spPr>
          <a:xfrm flipV="1">
            <a:off x="15525343" y="7728553"/>
            <a:ext cx="0" cy="94284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3995962" y="4245655"/>
            <a:ext cx="2788859" cy="14890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088566" hangingPunct="1"/>
            <a:r>
              <a:rPr lang="en-US" altLang="zh-TW" sz="2700" b="1" kern="1200" dirty="0" smtClean="0">
                <a:solidFill>
                  <a:srgbClr val="C0504D"/>
                </a:solidFill>
                <a:cs typeface="新細明體" panose="02020500000000000000" pitchFamily="18" charset="-120"/>
              </a:rPr>
              <a:t>11/26~11/27:</a:t>
            </a:r>
            <a:endParaRPr lang="en-US" altLang="zh-TW" sz="2700" b="1" kern="1200" dirty="0">
              <a:solidFill>
                <a:srgbClr val="C0504D"/>
              </a:solidFill>
              <a:cs typeface="新細明體" panose="02020500000000000000" pitchFamily="18" charset="-120"/>
            </a:endParaRPr>
          </a:p>
          <a:p>
            <a:pPr defTabSz="1088566" hangingPunct="1"/>
            <a:r>
              <a:rPr lang="en-US" altLang="zh-TW" sz="2700" kern="1200" dirty="0" smtClean="0">
                <a:solidFill>
                  <a:srgbClr val="1F497D"/>
                </a:solidFill>
                <a:cs typeface="新細明體" panose="02020500000000000000" pitchFamily="18" charset="-120"/>
              </a:rPr>
              <a:t>Web download for single</a:t>
            </a:r>
            <a:endParaRPr lang="zh-TW" altLang="en-US" sz="2700" kern="1200" dirty="0">
              <a:solidFill>
                <a:srgbClr val="1F497D"/>
              </a:solidFill>
              <a:cs typeface="新細明體" panose="02020500000000000000" pitchFamily="18" charset="-120"/>
            </a:endParaRPr>
          </a:p>
        </p:txBody>
      </p:sp>
      <p:cxnSp>
        <p:nvCxnSpPr>
          <p:cNvPr id="46" name="直線單箭頭接點 45"/>
          <p:cNvCxnSpPr/>
          <p:nvPr/>
        </p:nvCxnSpPr>
        <p:spPr>
          <a:xfrm>
            <a:off x="9124275" y="5737564"/>
            <a:ext cx="0" cy="125574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接點 19"/>
          <p:cNvCxnSpPr>
            <a:stCxn id="41" idx="2"/>
          </p:cNvCxnSpPr>
          <p:nvPr/>
        </p:nvCxnSpPr>
        <p:spPr>
          <a:xfrm rot="16200000" flipH="1">
            <a:off x="6671897" y="4453168"/>
            <a:ext cx="630760" cy="31937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8584163" y="6365434"/>
            <a:ext cx="0" cy="62787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橢圓 54"/>
          <p:cNvSpPr/>
          <p:nvPr/>
        </p:nvSpPr>
        <p:spPr>
          <a:xfrm>
            <a:off x="8467350" y="7017274"/>
            <a:ext cx="233626" cy="27192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66" hangingPunct="1"/>
            <a:endParaRPr lang="zh-TW" altLang="en-US" sz="4350" kern="1200">
              <a:solidFill>
                <a:prstClr val="white"/>
              </a:solidFill>
            </a:endParaRPr>
          </a:p>
        </p:txBody>
      </p:sp>
      <p:sp>
        <p:nvSpPr>
          <p:cNvPr id="57" name="橢圓 56"/>
          <p:cNvSpPr/>
          <p:nvPr/>
        </p:nvSpPr>
        <p:spPr>
          <a:xfrm>
            <a:off x="15401384" y="7083386"/>
            <a:ext cx="233626" cy="27192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66" hangingPunct="1"/>
            <a:endParaRPr lang="zh-TW" altLang="en-US" sz="4350" kern="1200">
              <a:solidFill>
                <a:prstClr val="white"/>
              </a:solidFill>
            </a:endParaRPr>
          </a:p>
        </p:txBody>
      </p:sp>
      <p:sp>
        <p:nvSpPr>
          <p:cNvPr id="58" name="文字方塊 57"/>
          <p:cNvSpPr txBox="1"/>
          <p:nvPr/>
        </p:nvSpPr>
        <p:spPr>
          <a:xfrm>
            <a:off x="14982983" y="7316507"/>
            <a:ext cx="10510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88566" hangingPunct="1"/>
            <a:r>
              <a:rPr lang="en-US" altLang="zh-TW" sz="2100" kern="1200" dirty="0" smtClean="0">
                <a:solidFill>
                  <a:prstClr val="black"/>
                </a:solidFill>
                <a:cs typeface="+mn-cs"/>
              </a:rPr>
              <a:t>12/13</a:t>
            </a:r>
            <a:endParaRPr lang="en-US" altLang="zh-TW" sz="2100" kern="1200" dirty="0">
              <a:solidFill>
                <a:prstClr val="black"/>
              </a:solidFill>
              <a:cs typeface="+mn-cs"/>
            </a:endParaRPr>
          </a:p>
        </p:txBody>
      </p:sp>
      <p:sp>
        <p:nvSpPr>
          <p:cNvPr id="59" name="文字方塊 58"/>
          <p:cNvSpPr txBox="1"/>
          <p:nvPr/>
        </p:nvSpPr>
        <p:spPr>
          <a:xfrm>
            <a:off x="8022457" y="7296835"/>
            <a:ext cx="9675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88566" hangingPunct="1"/>
            <a:r>
              <a:rPr lang="en-US" altLang="zh-TW" sz="2100" kern="1200" dirty="0" smtClean="0">
                <a:solidFill>
                  <a:prstClr val="black"/>
                </a:solidFill>
                <a:cs typeface="+mn-cs"/>
              </a:rPr>
              <a:t>11/27</a:t>
            </a:r>
          </a:p>
        </p:txBody>
      </p:sp>
      <p:sp>
        <p:nvSpPr>
          <p:cNvPr id="38" name="矩形 37"/>
          <p:cNvSpPr/>
          <p:nvPr/>
        </p:nvSpPr>
        <p:spPr>
          <a:xfrm>
            <a:off x="18401217" y="3658760"/>
            <a:ext cx="5728804" cy="22632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088566" hangingPunct="1"/>
            <a:r>
              <a:rPr lang="en-US" altLang="zh-TW" sz="2700" b="1" kern="1200" dirty="0" smtClean="0">
                <a:solidFill>
                  <a:srgbClr val="C0504D"/>
                </a:solidFill>
                <a:cs typeface="新細明體" panose="02020500000000000000" pitchFamily="18" charset="-120"/>
              </a:rPr>
              <a:t>12/18~12/31:  </a:t>
            </a:r>
            <a:endParaRPr lang="en-US" altLang="zh-TW" sz="2700" b="1" kern="1200" dirty="0">
              <a:solidFill>
                <a:srgbClr val="C0504D"/>
              </a:solidFill>
              <a:cs typeface="新細明體" panose="02020500000000000000" pitchFamily="18" charset="-120"/>
            </a:endParaRPr>
          </a:p>
          <a:p>
            <a:pPr marL="514350" indent="-514350" defTabSz="1088566" hangingPunct="1">
              <a:buAutoNum type="arabicPeriod"/>
            </a:pPr>
            <a:r>
              <a:rPr lang="en-US" altLang="zh-TW" sz="2700" kern="1200" dirty="0" smtClean="0">
                <a:solidFill>
                  <a:srgbClr val="1F497D"/>
                </a:solidFill>
                <a:cs typeface="新細明體" panose="02020500000000000000" pitchFamily="18" charset="-120"/>
              </a:rPr>
              <a:t>Support production line and test software development</a:t>
            </a:r>
          </a:p>
          <a:p>
            <a:pPr marL="514350" indent="-514350" defTabSz="1088566" hangingPunct="1">
              <a:buAutoNum type="arabicPeriod"/>
            </a:pPr>
            <a:r>
              <a:rPr lang="en-US" altLang="zh-TW" sz="2700" kern="1200" dirty="0" smtClean="0">
                <a:solidFill>
                  <a:srgbClr val="1F497D"/>
                </a:solidFill>
                <a:cs typeface="新細明體" panose="02020500000000000000" pitchFamily="18" charset="-120"/>
              </a:rPr>
              <a:t>Fix bug and fine tune firmware.</a:t>
            </a:r>
            <a:endParaRPr lang="en-US" altLang="zh-TW" sz="2700" kern="1200" dirty="0">
              <a:solidFill>
                <a:srgbClr val="1F497D"/>
              </a:solidFill>
              <a:cs typeface="新細明體" panose="02020500000000000000" pitchFamily="18" charset="-12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8384058" y="8671394"/>
            <a:ext cx="5728804" cy="1908197"/>
          </a:xfrm>
          <a:prstGeom prst="rect">
            <a:avLst/>
          </a:prstGeom>
          <a:solidFill>
            <a:srgbClr val="FFFF00">
              <a:alpha val="20000"/>
            </a:srgbClr>
          </a:solidFill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088566" hangingPunct="1"/>
            <a:r>
              <a:rPr lang="en-US" altLang="zh-TW" sz="2700" b="1" kern="1200" dirty="0" smtClean="0">
                <a:solidFill>
                  <a:srgbClr val="C0504D"/>
                </a:solidFill>
                <a:cs typeface="新細明體" panose="02020500000000000000" pitchFamily="18" charset="-120"/>
              </a:rPr>
              <a:t>12/18~12/31</a:t>
            </a:r>
            <a:endParaRPr lang="en-US" altLang="zh-TW" sz="2700" b="1" kern="1200" dirty="0">
              <a:solidFill>
                <a:srgbClr val="C0504D"/>
              </a:solidFill>
              <a:cs typeface="新細明體" panose="02020500000000000000" pitchFamily="18" charset="-120"/>
            </a:endParaRPr>
          </a:p>
          <a:p>
            <a:pPr marL="514350" indent="-514350" defTabSz="1088566" hangingPunct="1">
              <a:buAutoNum type="arabicPeriod"/>
            </a:pPr>
            <a:r>
              <a:rPr lang="en-US" altLang="zh-TW" sz="2700" kern="1200" dirty="0">
                <a:solidFill>
                  <a:srgbClr val="1F497D"/>
                </a:solidFill>
                <a:cs typeface="新細明體" panose="02020500000000000000" pitchFamily="18" charset="-120"/>
              </a:rPr>
              <a:t>Support production line and test software development</a:t>
            </a:r>
          </a:p>
          <a:p>
            <a:pPr marL="514350" indent="-514350" defTabSz="1088566" hangingPunct="1">
              <a:buAutoNum type="arabicPeriod"/>
            </a:pPr>
            <a:r>
              <a:rPr lang="en-US" altLang="zh-TW" sz="2700" kern="1200" dirty="0">
                <a:solidFill>
                  <a:srgbClr val="1F497D"/>
                </a:solidFill>
                <a:cs typeface="新細明體" panose="02020500000000000000" pitchFamily="18" charset="-120"/>
              </a:rPr>
              <a:t>Fix bug and fine tune firmware.</a:t>
            </a:r>
          </a:p>
        </p:txBody>
      </p:sp>
      <p:sp>
        <p:nvSpPr>
          <p:cNvPr id="43" name="橢圓 42"/>
          <p:cNvSpPr/>
          <p:nvPr/>
        </p:nvSpPr>
        <p:spPr>
          <a:xfrm>
            <a:off x="20839576" y="7083385"/>
            <a:ext cx="233626" cy="27192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66" hangingPunct="1"/>
            <a:endParaRPr lang="zh-TW" altLang="en-US" sz="4350" kern="1200">
              <a:solidFill>
                <a:prstClr val="white"/>
              </a:solidFill>
            </a:endParaRPr>
          </a:p>
        </p:txBody>
      </p:sp>
      <p:cxnSp>
        <p:nvCxnSpPr>
          <p:cNvPr id="45" name="直線單箭頭接點 44"/>
          <p:cNvCxnSpPr/>
          <p:nvPr/>
        </p:nvCxnSpPr>
        <p:spPr>
          <a:xfrm>
            <a:off x="20956389" y="5923766"/>
            <a:ext cx="0" cy="110002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20434684" y="7262009"/>
            <a:ext cx="10510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88566" hangingPunct="1"/>
            <a:r>
              <a:rPr lang="en-US" altLang="zh-TW" sz="2100" kern="1200" dirty="0" smtClean="0">
                <a:solidFill>
                  <a:prstClr val="black"/>
                </a:solidFill>
                <a:cs typeface="+mn-cs"/>
              </a:rPr>
              <a:t>12/31</a:t>
            </a:r>
            <a:endParaRPr lang="en-US" altLang="zh-TW" sz="2100" kern="1200" dirty="0">
              <a:solidFill>
                <a:prstClr val="black"/>
              </a:solidFill>
              <a:cs typeface="+mn-cs"/>
            </a:endParaRPr>
          </a:p>
        </p:txBody>
      </p:sp>
      <p:cxnSp>
        <p:nvCxnSpPr>
          <p:cNvPr id="60" name="直線單箭頭接點 59"/>
          <p:cNvCxnSpPr/>
          <p:nvPr/>
        </p:nvCxnSpPr>
        <p:spPr>
          <a:xfrm flipV="1">
            <a:off x="20956389" y="7732005"/>
            <a:ext cx="0" cy="93938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20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/>
          <p:cNvSpPr>
            <a:spLocks noGrp="1"/>
          </p:cNvSpPr>
          <p:nvPr>
            <p:ph type="title"/>
          </p:nvPr>
        </p:nvSpPr>
        <p:spPr>
          <a:xfrm>
            <a:off x="832758" y="167177"/>
            <a:ext cx="21945600" cy="12712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DB3229"/>
                </a:solidFill>
                <a:latin typeface="Roboto Medium" charset="0"/>
                <a:ea typeface="Roboto" charset="0"/>
                <a:cs typeface="Roboto" charset="0"/>
              </a:rPr>
              <a:t>5</a:t>
            </a:r>
            <a:r>
              <a:rPr lang="en-US" dirty="0" smtClean="0">
                <a:solidFill>
                  <a:srgbClr val="DB3229"/>
                </a:solidFill>
                <a:latin typeface="Roboto Medium" charset="0"/>
                <a:ea typeface="Roboto" charset="0"/>
                <a:cs typeface="Roboto" charset="0"/>
              </a:rPr>
              <a:t>. Project Risks</a:t>
            </a:r>
            <a:endParaRPr lang="en-US" dirty="0">
              <a:solidFill>
                <a:srgbClr val="DB3229"/>
              </a:solidFill>
              <a:latin typeface="Roboto Medium" charset="0"/>
              <a:ea typeface="Roboto" charset="0"/>
              <a:cs typeface="Roboto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326553"/>
              </p:ext>
            </p:extLst>
          </p:nvPr>
        </p:nvGraphicFramePr>
        <p:xfrm>
          <a:off x="685510" y="1654052"/>
          <a:ext cx="23046820" cy="115014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01013">
                  <a:extLst>
                    <a:ext uri="{9D8B030D-6E8A-4147-A177-3AD203B41FA5}">
                      <a16:colId xmlns:a16="http://schemas.microsoft.com/office/drawing/2014/main" xmlns="" val="439093787"/>
                    </a:ext>
                  </a:extLst>
                </a:gridCol>
                <a:gridCol w="2013148">
                  <a:extLst>
                    <a:ext uri="{9D8B030D-6E8A-4147-A177-3AD203B41FA5}">
                      <a16:colId xmlns:a16="http://schemas.microsoft.com/office/drawing/2014/main" xmlns="" val="4064574408"/>
                    </a:ext>
                  </a:extLst>
                </a:gridCol>
                <a:gridCol w="1582209">
                  <a:extLst>
                    <a:ext uri="{9D8B030D-6E8A-4147-A177-3AD203B41FA5}">
                      <a16:colId xmlns:a16="http://schemas.microsoft.com/office/drawing/2014/main" xmlns="" val="3619786402"/>
                    </a:ext>
                  </a:extLst>
                </a:gridCol>
                <a:gridCol w="6169012">
                  <a:extLst>
                    <a:ext uri="{9D8B030D-6E8A-4147-A177-3AD203B41FA5}">
                      <a16:colId xmlns:a16="http://schemas.microsoft.com/office/drawing/2014/main" xmlns="" val="2234523855"/>
                    </a:ext>
                  </a:extLst>
                </a:gridCol>
                <a:gridCol w="1773991">
                  <a:extLst>
                    <a:ext uri="{9D8B030D-6E8A-4147-A177-3AD203B41FA5}">
                      <a16:colId xmlns:a16="http://schemas.microsoft.com/office/drawing/2014/main" xmlns="" val="2513086698"/>
                    </a:ext>
                  </a:extLst>
                </a:gridCol>
                <a:gridCol w="1188991">
                  <a:extLst>
                    <a:ext uri="{9D8B030D-6E8A-4147-A177-3AD203B41FA5}">
                      <a16:colId xmlns:a16="http://schemas.microsoft.com/office/drawing/2014/main" xmlns="" val="231035151"/>
                    </a:ext>
                  </a:extLst>
                </a:gridCol>
                <a:gridCol w="776783">
                  <a:extLst>
                    <a:ext uri="{9D8B030D-6E8A-4147-A177-3AD203B41FA5}">
                      <a16:colId xmlns:a16="http://schemas.microsoft.com/office/drawing/2014/main" xmlns="" val="1641764259"/>
                    </a:ext>
                  </a:extLst>
                </a:gridCol>
                <a:gridCol w="1563863">
                  <a:extLst>
                    <a:ext uri="{9D8B030D-6E8A-4147-A177-3AD203B41FA5}">
                      <a16:colId xmlns:a16="http://schemas.microsoft.com/office/drawing/2014/main" xmlns="" val="2851907021"/>
                    </a:ext>
                  </a:extLst>
                </a:gridCol>
                <a:gridCol w="3959657">
                  <a:extLst>
                    <a:ext uri="{9D8B030D-6E8A-4147-A177-3AD203B41FA5}">
                      <a16:colId xmlns:a16="http://schemas.microsoft.com/office/drawing/2014/main" xmlns="" val="2581189333"/>
                    </a:ext>
                  </a:extLst>
                </a:gridCol>
                <a:gridCol w="1329851">
                  <a:extLst>
                    <a:ext uri="{9D8B030D-6E8A-4147-A177-3AD203B41FA5}">
                      <a16:colId xmlns:a16="http://schemas.microsoft.com/office/drawing/2014/main" xmlns="" val="4012832055"/>
                    </a:ext>
                  </a:extLst>
                </a:gridCol>
                <a:gridCol w="1188302">
                  <a:extLst>
                    <a:ext uri="{9D8B030D-6E8A-4147-A177-3AD203B41FA5}">
                      <a16:colId xmlns:a16="http://schemas.microsoft.com/office/drawing/2014/main" xmlns="" val="422425461"/>
                    </a:ext>
                  </a:extLst>
                </a:gridCol>
              </a:tblGrid>
              <a:tr h="502764">
                <a:tc gridSpan="2">
                  <a:txBody>
                    <a:bodyPr/>
                    <a:lstStyle/>
                    <a:p>
                      <a:pPr marL="0" marR="0" lvl="0" indent="0" algn="ctr" defTabSz="725759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 smtClean="0">
                          <a:solidFill>
                            <a:srgbClr val="DB3229"/>
                          </a:solidFill>
                        </a:rPr>
                        <a:t>Project ID/Name</a:t>
                      </a:r>
                      <a:endParaRPr lang="en-US" sz="3000" dirty="0" smtClean="0"/>
                    </a:p>
                  </a:txBody>
                  <a:tcPr marL="9524" marR="9524" marT="9524" marB="0" anchor="ctr"/>
                </a:tc>
                <a:tc hMerge="1"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endParaRPr lang="en-US" sz="2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6350" marR="6350" marT="6350" marB="0" anchor="ctr"/>
                </a:tc>
                <a:tc gridSpan="6"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sz="3000" b="0" i="0" u="none" strike="noStrike" kern="120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QVoice</a:t>
                      </a:r>
                      <a:endParaRPr lang="en-US" sz="3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tc hMerge="1"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endParaRPr lang="en-US" sz="2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endParaRPr lang="en-US" sz="2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endParaRPr lang="en-US" sz="2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endParaRPr lang="en-US" sz="2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endParaRPr lang="en-US" sz="2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725759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 smtClean="0">
                          <a:solidFill>
                            <a:srgbClr val="DB3229"/>
                          </a:solidFill>
                        </a:rPr>
                        <a:t>Reporting Week</a:t>
                      </a:r>
                      <a:endParaRPr lang="en-US" sz="3000" dirty="0" smtClean="0"/>
                    </a:p>
                  </a:txBody>
                  <a:tcPr marL="9524" marR="9524" marT="9524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725759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 smtClean="0">
                          <a:solidFill>
                            <a:srgbClr val="DB3229"/>
                          </a:solidFill>
                        </a:rPr>
                        <a:t>CWNN</a:t>
                      </a:r>
                      <a:endParaRPr lang="en-US" sz="3000" b="0" i="0" u="none" strike="noStrike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tc hMerge="1"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endParaRPr lang="en-US" sz="2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256186209"/>
                  </a:ext>
                </a:extLst>
              </a:tr>
              <a:tr h="1724997"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sz="30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Risk </a:t>
                      </a:r>
                      <a:r>
                        <a:rPr lang="en-US" sz="3000" b="0" i="0" u="none" strike="noStrike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Nr</a:t>
                      </a:r>
                      <a:r>
                        <a:rPr lang="en-US" sz="30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. </a:t>
                      </a: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sz="30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Date Identified</a:t>
                      </a: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sz="30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Category</a:t>
                      </a: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sz="30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Description</a:t>
                      </a: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sz="30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Probability Level</a:t>
                      </a: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sz="30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Impact Level</a:t>
                      </a: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sz="30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P*I</a:t>
                      </a: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sz="30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Response</a:t>
                      </a: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sz="30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Contingency Plan</a:t>
                      </a: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sz="30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Risk Owner</a:t>
                      </a: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sz="30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Status</a:t>
                      </a:r>
                    </a:p>
                  </a:txBody>
                  <a:tcPr marL="9524" marR="9524" marT="9524" marB="0" anchor="ctr"/>
                </a:tc>
                <a:extLst>
                  <a:ext uri="{0D108BD9-81ED-4DB2-BD59-A6C34878D82A}">
                    <a16:rowId xmlns:a16="http://schemas.microsoft.com/office/drawing/2014/main" xmlns="" val="3937327798"/>
                  </a:ext>
                </a:extLst>
              </a:tr>
              <a:tr h="2448649"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001</a:t>
                      </a:r>
                      <a:endParaRPr lang="zh-TW" altLang="en-US" sz="3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2017/11/28</a:t>
                      </a:r>
                      <a:endParaRPr lang="zh-TW" altLang="en-US" sz="3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HW</a:t>
                      </a: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l" defTabSz="725759" rtl="0" eaLnBrk="1" fontAlgn="ctr" latinLnBrk="0" hangingPunct="1"/>
                      <a:r>
                        <a:rPr lang="en-US" altLang="zh-TW" sz="3000" b="0" i="0" u="none" strike="noStrike" kern="120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WiFi</a:t>
                      </a:r>
                      <a:r>
                        <a:rPr lang="en-US" altLang="zh-TW" sz="3000" b="0" i="0" u="none" strike="noStrike" kern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 will be drop line after write RF calibrated data into </a:t>
                      </a:r>
                      <a:r>
                        <a:rPr lang="en-US" altLang="zh-TW" sz="3000" b="0" i="0" u="none" strike="noStrike" kern="1200" baseline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Qvoice</a:t>
                      </a:r>
                      <a:endParaRPr lang="zh-TW" altLang="en-US" sz="3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3</a:t>
                      </a:r>
                      <a:endParaRPr lang="zh-TW" altLang="en-US" sz="3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4</a:t>
                      </a:r>
                      <a:endParaRPr lang="zh-TW" altLang="en-US" sz="3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12</a:t>
                      </a:r>
                      <a:endParaRPr lang="zh-TW" altLang="en-US" sz="3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>
                    <a:solidFill>
                      <a:srgbClr val="DB322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PJM/BJ</a:t>
                      </a: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514350" marR="0" lvl="0" indent="-514350" algn="l" defTabSz="725759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HW tried to tune RF matching </a:t>
                      </a:r>
                      <a:r>
                        <a:rPr lang="en-US" altLang="zh-TW" sz="3000" b="0" i="0" u="none" strike="noStrike" kern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as FAE suggestion.</a:t>
                      </a:r>
                    </a:p>
                    <a:p>
                      <a:pPr marL="514350" marR="0" lvl="0" indent="-514350" algn="l" defTabSz="725759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3000" b="0" i="0" u="none" strike="noStrike" kern="120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Realtek</a:t>
                      </a:r>
                      <a:r>
                        <a:rPr lang="en-US" altLang="zh-TW" sz="3000" b="0" i="0" u="none" strike="noStrike" kern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 agree us </a:t>
                      </a:r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deliver</a:t>
                      </a:r>
                      <a:r>
                        <a:rPr lang="en-US" altLang="zh-TW" sz="3000" b="0" i="0" u="none" strike="noStrike" kern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 one board to debug in </a:t>
                      </a:r>
                      <a:r>
                        <a:rPr lang="en-US" altLang="zh-TW" sz="3000" b="0" i="0" u="none" strike="noStrike" kern="1200" baseline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Realtek’s</a:t>
                      </a:r>
                      <a:r>
                        <a:rPr lang="en-US" altLang="zh-TW" sz="3000" b="0" i="0" u="none" strike="noStrike" kern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 RD.</a:t>
                      </a:r>
                      <a:endParaRPr lang="zh-TW" altLang="en-US" sz="3000" b="0" i="0" u="none" strike="noStrike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Yuzhao</a:t>
                      </a:r>
                      <a:endParaRPr lang="zh-TW" altLang="en-US" sz="3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ES</a:t>
                      </a:r>
                      <a:endParaRPr lang="zh-TW" altLang="en-US" sz="3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extLst>
                  <a:ext uri="{0D108BD9-81ED-4DB2-BD59-A6C34878D82A}">
                    <a16:rowId xmlns:a16="http://schemas.microsoft.com/office/drawing/2014/main" xmlns="" val="3594675554"/>
                  </a:ext>
                </a:extLst>
              </a:tr>
              <a:tr h="2477932"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002</a:t>
                      </a:r>
                      <a:endParaRPr lang="zh-TW" altLang="en-US" sz="3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2017/12/04</a:t>
                      </a:r>
                      <a:endParaRPr lang="zh-TW" altLang="en-US" sz="3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HW</a:t>
                      </a:r>
                      <a:endParaRPr lang="zh-TW" altLang="en-US" sz="3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l" defTabSz="725759" rtl="0" eaLnBrk="1" fontAlgn="ctr" latinLnBrk="0" hangingPunct="1"/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Observe</a:t>
                      </a:r>
                      <a:r>
                        <a:rPr lang="en-US" altLang="zh-TW" sz="3000" b="0" i="0" u="none" strike="noStrike" kern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 No3 sample poor voice recognize with </a:t>
                      </a:r>
                      <a:r>
                        <a:rPr lang="en-US" altLang="zh-TW" sz="3000" b="0" i="0" u="none" strike="noStrike" kern="1200" baseline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Flypower’s</a:t>
                      </a:r>
                      <a:r>
                        <a:rPr lang="en-US" altLang="zh-TW" sz="3000" b="0" i="0" u="none" strike="noStrike" kern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 PSU.</a:t>
                      </a:r>
                      <a:endParaRPr lang="zh-TW" altLang="en-US" sz="3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3</a:t>
                      </a:r>
                      <a:endParaRPr lang="zh-TW" altLang="en-US" sz="3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4</a:t>
                      </a:r>
                      <a:endParaRPr lang="zh-TW" altLang="en-US" sz="3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12</a:t>
                      </a:r>
                      <a:endParaRPr lang="zh-TW" altLang="en-US" sz="3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>
                    <a:solidFill>
                      <a:srgbClr val="DB322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759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PJM/BJ</a:t>
                      </a: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indent="0" algn="l" defTabSz="725759" rtl="0" eaLnBrk="1" fontAlgn="ctr" latinLnBrk="0" hangingPunct="1">
                        <a:buNone/>
                      </a:pPr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1. First step validated </a:t>
                      </a:r>
                      <a:r>
                        <a:rPr lang="en-US" altLang="zh-TW" sz="3000" b="0" i="0" u="none" strike="noStrike" kern="120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Flypower</a:t>
                      </a:r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 PSU (it</a:t>
                      </a:r>
                      <a:r>
                        <a:rPr lang="en-US" altLang="zh-TW" sz="3000" b="0" i="0" u="none" strike="noStrike" kern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 will drop to 4.45V</a:t>
                      </a:r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).</a:t>
                      </a:r>
                    </a:p>
                    <a:p>
                      <a:pPr marL="0" indent="0" algn="l" defTabSz="725759" rtl="0" eaLnBrk="1" fontAlgn="ctr" latinLnBrk="0" hangingPunct="1">
                        <a:buNone/>
                      </a:pPr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2. </a:t>
                      </a:r>
                      <a:r>
                        <a:rPr lang="en-US" altLang="zh-TW" sz="3000" b="0" i="0" u="none" strike="noStrike" kern="120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Phihong</a:t>
                      </a:r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 PSU will </a:t>
                      </a:r>
                      <a:r>
                        <a:rPr lang="en-US" altLang="zh-TW" sz="3000" b="0" i="0" u="none" strike="noStrike" kern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deliver to WJ HWRD on Dec.25</a:t>
                      </a:r>
                      <a:endParaRPr lang="en-US" altLang="zh-TW" sz="3000" b="0" i="0" u="none" strike="noStrike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Yuzhao</a:t>
                      </a:r>
                      <a:endParaRPr lang="zh-TW" altLang="en-US" sz="3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ES</a:t>
                      </a:r>
                      <a:endParaRPr lang="zh-TW" altLang="en-US" sz="3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547446"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003</a:t>
                      </a:r>
                      <a:endParaRPr lang="zh-TW" altLang="en-US" sz="3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2017/12/20</a:t>
                      </a:r>
                      <a:endParaRPr lang="zh-TW" altLang="en-US" sz="3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FW</a:t>
                      </a:r>
                      <a:endParaRPr lang="zh-TW" altLang="en-US" sz="3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l" defTabSz="725759" rtl="0" eaLnBrk="1" fontAlgn="ctr" latinLnBrk="0" hangingPunct="1"/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Build</a:t>
                      </a:r>
                      <a:r>
                        <a:rPr lang="en-US" altLang="zh-TW" sz="3000" b="0" i="0" u="none" strike="noStrike" kern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 code version control</a:t>
                      </a:r>
                      <a:endParaRPr lang="zh-TW" altLang="en-US" sz="3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4</a:t>
                      </a:r>
                      <a:endParaRPr lang="zh-TW" altLang="en-US" sz="3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3</a:t>
                      </a:r>
                      <a:endParaRPr lang="zh-TW" altLang="en-US" sz="3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altLang="zh-TW" sz="28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12</a:t>
                      </a:r>
                      <a:endParaRPr lang="zh-TW" altLang="en-US" sz="28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>
                    <a:solidFill>
                      <a:srgbClr val="DB322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759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PJM/BJ</a:t>
                      </a: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l" defTabSz="725759" rtl="0" eaLnBrk="1" fontAlgn="ctr" latinLnBrk="0" hangingPunct="1"/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1. It</a:t>
                      </a:r>
                      <a:r>
                        <a:rPr lang="en-US" altLang="zh-TW" sz="3000" b="0" i="0" u="none" strike="noStrike" kern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 needs to align with different SW team.</a:t>
                      </a:r>
                    </a:p>
                    <a:p>
                      <a:pPr marL="0" algn="l" defTabSz="725759" rtl="0" eaLnBrk="1" fontAlgn="ctr" latinLnBrk="0" hangingPunct="1"/>
                      <a:r>
                        <a:rPr lang="en-US" altLang="zh-TW" sz="3000" b="0" i="0" u="none" strike="noStrike" kern="1200" cap="none" spc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FillTx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  <a:sym typeface="Roboto Light"/>
                        </a:rPr>
                        <a:t>2. Use </a:t>
                      </a:r>
                      <a:r>
                        <a:rPr lang="en-US" altLang="zh-TW" sz="3000" b="0" i="0" u="none" strike="noStrike" kern="1200" cap="none" spc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FillTx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  <a:sym typeface="Roboto Light"/>
                        </a:rPr>
                        <a:t>bitbucket</a:t>
                      </a:r>
                      <a:r>
                        <a:rPr lang="en-US" altLang="zh-TW" sz="3000" b="0" i="0" u="none" strike="noStrike" kern="1200" cap="none" spc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FillTx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  <a:sym typeface="Roboto Light"/>
                        </a:rPr>
                        <a:t> to sync and control software.</a:t>
                      </a:r>
                      <a:endParaRPr lang="zh-TW" altLang="en-US" sz="3000" b="0" i="0" u="none" strike="noStrike" kern="1200" cap="none" spc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FillTx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  <a:sym typeface="Roboto Light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725759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SWPM</a:t>
                      </a:r>
                      <a:r>
                        <a:rPr lang="en-US" altLang="zh-TW" sz="3000" b="0" i="0" u="none" strike="noStrike" kern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 / Taimin </a:t>
                      </a:r>
                      <a:endParaRPr lang="zh-TW" altLang="en-US" sz="3000" b="0" i="0" u="none" strike="noStrike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ES</a:t>
                      </a:r>
                      <a:endParaRPr lang="zh-TW" altLang="en-US" sz="3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extLst>
                  <a:ext uri="{0D108BD9-81ED-4DB2-BD59-A6C34878D82A}">
                    <a16:rowId xmlns:a16="http://schemas.microsoft.com/office/drawing/2014/main" xmlns="" val="55846966"/>
                  </a:ext>
                </a:extLst>
              </a:tr>
              <a:tr h="1929955"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endParaRPr lang="zh-TW" altLang="en-US" sz="3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endParaRPr lang="zh-TW" altLang="en-US" sz="3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endParaRPr lang="zh-TW" altLang="en-US" sz="3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l" defTabSz="725759" rtl="0" eaLnBrk="1" fontAlgn="ctr" latinLnBrk="0" hangingPunct="1"/>
                      <a:endParaRPr lang="zh-TW" altLang="en-US" sz="3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endParaRPr lang="zh-TW" altLang="en-US" sz="3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endParaRPr lang="zh-TW" altLang="en-US" sz="3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endParaRPr lang="zh-TW" altLang="en-US" sz="28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759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3000" b="0" i="0" u="none" strike="noStrike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l" defTabSz="725759" rtl="0" eaLnBrk="1" fontAlgn="ctr" latinLnBrk="0" hangingPunct="1"/>
                      <a:endParaRPr lang="zh-TW" altLang="en-US" sz="3000" b="0" i="0" u="none" strike="noStrike" kern="1200" cap="none" spc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FillTx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  <a:sym typeface="Roboto Light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725759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3000" b="0" i="0" u="none" strike="noStrike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endParaRPr lang="zh-TW" altLang="en-US" sz="3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extLst>
                  <a:ext uri="{0D108BD9-81ED-4DB2-BD59-A6C34878D82A}">
                    <a16:rowId xmlns:a16="http://schemas.microsoft.com/office/drawing/2014/main" xmlns="" val="2760300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583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/>
          <p:cNvSpPr>
            <a:spLocks noGrp="1"/>
          </p:cNvSpPr>
          <p:nvPr>
            <p:ph type="title"/>
          </p:nvPr>
        </p:nvSpPr>
        <p:spPr>
          <a:xfrm>
            <a:off x="832758" y="167177"/>
            <a:ext cx="21945600" cy="12712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DB3229"/>
                </a:solidFill>
                <a:latin typeface="Roboto Medium" charset="0"/>
                <a:ea typeface="Roboto" charset="0"/>
                <a:cs typeface="Roboto" charset="0"/>
              </a:rPr>
              <a:t>5.1 Solved Important Issues</a:t>
            </a:r>
            <a:endParaRPr lang="en-US" dirty="0">
              <a:solidFill>
                <a:srgbClr val="DB3229"/>
              </a:solidFill>
              <a:latin typeface="Roboto Medium" charset="0"/>
              <a:ea typeface="Roboto" charset="0"/>
              <a:cs typeface="Roboto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639117"/>
              </p:ext>
            </p:extLst>
          </p:nvPr>
        </p:nvGraphicFramePr>
        <p:xfrm>
          <a:off x="685510" y="1654053"/>
          <a:ext cx="23046820" cy="1127246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01013">
                  <a:extLst>
                    <a:ext uri="{9D8B030D-6E8A-4147-A177-3AD203B41FA5}">
                      <a16:colId xmlns:a16="http://schemas.microsoft.com/office/drawing/2014/main" xmlns="" val="439093787"/>
                    </a:ext>
                  </a:extLst>
                </a:gridCol>
                <a:gridCol w="2013148">
                  <a:extLst>
                    <a:ext uri="{9D8B030D-6E8A-4147-A177-3AD203B41FA5}">
                      <a16:colId xmlns:a16="http://schemas.microsoft.com/office/drawing/2014/main" xmlns="" val="4064574408"/>
                    </a:ext>
                  </a:extLst>
                </a:gridCol>
                <a:gridCol w="1582209">
                  <a:extLst>
                    <a:ext uri="{9D8B030D-6E8A-4147-A177-3AD203B41FA5}">
                      <a16:colId xmlns:a16="http://schemas.microsoft.com/office/drawing/2014/main" xmlns="" val="3619786402"/>
                    </a:ext>
                  </a:extLst>
                </a:gridCol>
                <a:gridCol w="6169012">
                  <a:extLst>
                    <a:ext uri="{9D8B030D-6E8A-4147-A177-3AD203B41FA5}">
                      <a16:colId xmlns:a16="http://schemas.microsoft.com/office/drawing/2014/main" xmlns="" val="2234523855"/>
                    </a:ext>
                  </a:extLst>
                </a:gridCol>
                <a:gridCol w="1773991">
                  <a:extLst>
                    <a:ext uri="{9D8B030D-6E8A-4147-A177-3AD203B41FA5}">
                      <a16:colId xmlns:a16="http://schemas.microsoft.com/office/drawing/2014/main" xmlns="" val="2513086698"/>
                    </a:ext>
                  </a:extLst>
                </a:gridCol>
                <a:gridCol w="10007447">
                  <a:extLst>
                    <a:ext uri="{9D8B030D-6E8A-4147-A177-3AD203B41FA5}">
                      <a16:colId xmlns:a16="http://schemas.microsoft.com/office/drawing/2014/main" xmlns="" val="231035151"/>
                    </a:ext>
                  </a:extLst>
                </a:gridCol>
              </a:tblGrid>
              <a:tr h="470157">
                <a:tc gridSpan="2">
                  <a:txBody>
                    <a:bodyPr/>
                    <a:lstStyle/>
                    <a:p>
                      <a:pPr marL="0" marR="0" lvl="0" indent="0" algn="ctr" defTabSz="725759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 smtClean="0">
                          <a:solidFill>
                            <a:srgbClr val="DB3229"/>
                          </a:solidFill>
                        </a:rPr>
                        <a:t>Project ID/Name</a:t>
                      </a:r>
                      <a:endParaRPr lang="en-US" sz="3000" dirty="0" smtClean="0"/>
                    </a:p>
                  </a:txBody>
                  <a:tcPr marL="9524" marR="9524" marT="9524" marB="0" anchor="ctr"/>
                </a:tc>
                <a:tc hMerge="1"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endParaRPr lang="en-US" sz="2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6350" marR="6350" marT="6350" marB="0" anchor="ctr"/>
                </a:tc>
                <a:tc gridSpan="4"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sz="3000" b="0" i="0" u="none" strike="noStrike" kern="120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QVoice</a:t>
                      </a:r>
                      <a:endParaRPr lang="en-US" sz="3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tc hMerge="1"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endParaRPr lang="en-US" sz="2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endParaRPr lang="en-US" sz="2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endParaRPr lang="en-US" sz="2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256186209"/>
                  </a:ext>
                </a:extLst>
              </a:tr>
              <a:tr h="881611"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Issues </a:t>
                      </a:r>
                      <a:r>
                        <a:rPr lang="en-US" sz="3000" b="0" i="0" u="none" strike="noStrike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Nr</a:t>
                      </a:r>
                      <a:r>
                        <a:rPr lang="en-US" sz="30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. </a:t>
                      </a: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sz="30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Date Identified</a:t>
                      </a: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sz="30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Category</a:t>
                      </a: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Title</a:t>
                      </a:r>
                      <a:endParaRPr lang="en-US" sz="3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Status</a:t>
                      </a:r>
                      <a:endParaRPr lang="en-US" sz="3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Description</a:t>
                      </a:r>
                      <a:endParaRPr lang="en-US" sz="3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extLst>
                  <a:ext uri="{0D108BD9-81ED-4DB2-BD59-A6C34878D82A}">
                    <a16:rowId xmlns:a16="http://schemas.microsoft.com/office/drawing/2014/main" xmlns="" val="3937327798"/>
                  </a:ext>
                </a:extLst>
              </a:tr>
              <a:tr h="806562"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001</a:t>
                      </a:r>
                      <a:endParaRPr lang="zh-TW" altLang="en-US" sz="3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2017/12/01</a:t>
                      </a:r>
                      <a:endParaRPr lang="zh-TW" altLang="en-US" sz="3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FW</a:t>
                      </a:r>
                      <a:endParaRPr lang="zh-TW" altLang="en-US" sz="3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l" defTabSz="725759" rtl="0" eaLnBrk="1" fontAlgn="ctr" latinLnBrk="0" hangingPunct="1"/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Cannot</a:t>
                      </a:r>
                      <a:r>
                        <a:rPr lang="en-US" altLang="zh-TW" sz="3000" b="0" i="0" u="none" strike="noStrike" kern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 sign a song</a:t>
                      </a:r>
                      <a:endParaRPr lang="zh-TW" altLang="en-US" sz="3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altLang="zh-TW" sz="3000" b="1" i="0" u="none" strike="noStrike" kern="1200" dirty="0" smtClean="0">
                          <a:solidFill>
                            <a:srgbClr val="00B050"/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Solved</a:t>
                      </a:r>
                      <a:endParaRPr lang="zh-TW" altLang="en-US" sz="3000" b="1" i="0" u="none" strike="noStrike" kern="1200" dirty="0">
                        <a:solidFill>
                          <a:srgbClr val="00B050"/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514350" marR="0" lvl="0" indent="-514350" algn="l" defTabSz="725759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The function support in current firmware (1215</a:t>
                      </a:r>
                      <a:r>
                        <a:rPr lang="en-US" altLang="zh-TW" sz="3000" b="0" i="0" u="none" strike="noStrike" kern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 toggle)</a:t>
                      </a:r>
                      <a:endParaRPr lang="zh-TW" altLang="en-US" sz="3000" b="0" i="0" u="none" strike="noStrike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1858"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002</a:t>
                      </a:r>
                      <a:endParaRPr lang="zh-TW" altLang="en-US" sz="3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2017/12/01</a:t>
                      </a:r>
                      <a:endParaRPr lang="zh-TW" altLang="en-US" sz="3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FW</a:t>
                      </a:r>
                      <a:endParaRPr lang="zh-TW" altLang="en-US" sz="3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l" defTabSz="725759" rtl="0" eaLnBrk="1" fontAlgn="ctr" latinLnBrk="0" hangingPunct="1"/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Timer/Alarm cannot</a:t>
                      </a:r>
                      <a:r>
                        <a:rPr lang="en-US" altLang="zh-TW" sz="3000" b="0" i="0" u="none" strike="noStrike" kern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 give an indication</a:t>
                      </a:r>
                      <a:endParaRPr lang="zh-TW" altLang="en-US" sz="3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altLang="zh-TW" sz="3000" b="1" i="0" u="none" strike="noStrike" kern="1200" dirty="0" smtClean="0">
                          <a:solidFill>
                            <a:srgbClr val="00B050"/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Solved</a:t>
                      </a:r>
                      <a:endParaRPr lang="zh-TW" altLang="en-US" sz="3000" b="1" i="0" u="none" strike="noStrike" kern="1200" dirty="0">
                        <a:solidFill>
                          <a:srgbClr val="00B050"/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514350" marR="0" lvl="0" indent="-514350" algn="l" defTabSz="725759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The function support in current firmware (1215</a:t>
                      </a:r>
                      <a:r>
                        <a:rPr lang="en-US" altLang="zh-TW" sz="3000" b="0" i="0" u="none" strike="noStrike" kern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 toggle)</a:t>
                      </a:r>
                      <a:endParaRPr lang="zh-TW" altLang="en-US" sz="3000" b="0" i="0" u="none" strike="noStrike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81611"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003</a:t>
                      </a:r>
                      <a:endParaRPr lang="zh-TW" altLang="en-US" sz="3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2017/12/01</a:t>
                      </a:r>
                      <a:endParaRPr lang="zh-TW" altLang="en-US" sz="3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FW</a:t>
                      </a:r>
                      <a:endParaRPr lang="zh-TW" altLang="en-US" sz="3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l" defTabSz="725759" rtl="0" eaLnBrk="1" fontAlgn="ctr" latinLnBrk="0" hangingPunct="1"/>
                      <a:r>
                        <a:rPr lang="zh-TW" altLang="en-US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連續做</a:t>
                      </a:r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2</a:t>
                      </a:r>
                      <a:r>
                        <a:rPr lang="zh-TW" altLang="en-US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次串流播放</a:t>
                      </a:r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lang="zh-TW" altLang="en-US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第</a:t>
                      </a:r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2</a:t>
                      </a:r>
                      <a:r>
                        <a:rPr lang="zh-TW" altLang="en-US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次的串流無法播放</a:t>
                      </a:r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.</a:t>
                      </a: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altLang="zh-TW" sz="3000" b="1" i="0" u="none" strike="noStrike" kern="1200" dirty="0" smtClean="0">
                          <a:solidFill>
                            <a:srgbClr val="00B050"/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Solved</a:t>
                      </a:r>
                      <a:endParaRPr lang="zh-TW" altLang="en-US" sz="3000" b="1" i="0" u="none" strike="noStrike" kern="1200" dirty="0">
                        <a:solidFill>
                          <a:srgbClr val="00B050"/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514350" marR="0" lvl="0" indent="-514350" algn="l" defTabSz="725759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The function support in current firmware (1215</a:t>
                      </a:r>
                      <a:r>
                        <a:rPr lang="en-US" altLang="zh-TW" sz="3000" b="0" i="0" u="none" strike="noStrike" kern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 toggle)</a:t>
                      </a:r>
                      <a:endParaRPr lang="zh-TW" altLang="en-US" sz="3000" b="0" i="0" u="none" strike="noStrike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81611"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005</a:t>
                      </a:r>
                      <a:endParaRPr lang="zh-TW" altLang="en-US" sz="3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2017/11/30</a:t>
                      </a:r>
                      <a:endParaRPr lang="zh-TW" altLang="en-US" sz="3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FW</a:t>
                      </a:r>
                      <a:endParaRPr lang="zh-TW" altLang="en-US" sz="3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marR="0" indent="0" algn="l" defTabSz="725759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TW" sz="3000" b="0" i="0" u="none" strike="noStrike" kern="1200" cap="none" spc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FillTx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  <a:sym typeface="Calibri"/>
                        </a:rPr>
                        <a:t>Include </a:t>
                      </a:r>
                      <a:r>
                        <a:rPr lang="en-US" altLang="zh-TW" sz="3000" b="0" i="0" u="none" strike="noStrike" kern="1200" cap="none" spc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FillTx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  <a:sym typeface="Calibri"/>
                        </a:rPr>
                        <a:t>bootcode</a:t>
                      </a:r>
                      <a:r>
                        <a:rPr lang="en-US" altLang="zh-TW" sz="3000" b="0" i="0" u="none" strike="noStrike" kern="1200" cap="none" spc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FillTx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  <a:sym typeface="Calibri"/>
                        </a:rPr>
                        <a:t> and root file system in a burn file</a:t>
                      </a:r>
                      <a:endParaRPr lang="zh-TW" altLang="en-US" sz="3000" b="0" i="0" u="none" strike="noStrike" kern="1200" cap="none" spc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FillTx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altLang="zh-TW" sz="3000" b="1" i="0" u="none" strike="noStrike" kern="1200" dirty="0" smtClean="0">
                          <a:solidFill>
                            <a:srgbClr val="00B050"/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Solved</a:t>
                      </a:r>
                      <a:endParaRPr lang="zh-TW" altLang="en-US" sz="3000" b="1" i="0" u="none" strike="noStrike" kern="1200" dirty="0">
                        <a:solidFill>
                          <a:srgbClr val="00B050"/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514350" marR="0" lvl="0" indent="-514350" algn="l" defTabSz="725759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3000" b="0" i="0" u="none" strike="noStrike" kern="1200" cap="none" spc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FillTx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  <a:sym typeface="Roboto Light"/>
                        </a:rPr>
                        <a:t>Realtek</a:t>
                      </a:r>
                      <a:r>
                        <a:rPr lang="en-US" altLang="zh-TW" sz="3000" b="0" i="0" u="none" strike="noStrike" kern="1200" cap="none" spc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FillTx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  <a:sym typeface="Roboto Light"/>
                        </a:rPr>
                        <a:t> release patch, </a:t>
                      </a:r>
                      <a:r>
                        <a:rPr lang="en-US" altLang="zh-TW" sz="3000" b="0" i="0" u="none" strike="noStrike" kern="1200" cap="none" spc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FillTx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  <a:sym typeface="Roboto Light"/>
                        </a:rPr>
                        <a:t>askey</a:t>
                      </a:r>
                      <a:r>
                        <a:rPr lang="en-US" altLang="zh-TW" sz="3000" b="0" i="0" u="none" strike="noStrike" kern="1200" cap="none" spc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FillTx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  <a:sym typeface="Roboto Light"/>
                        </a:rPr>
                        <a:t> RD test OK.</a:t>
                      </a:r>
                      <a:endParaRPr lang="zh-TW" altLang="en-US" sz="3000" b="0" i="0" u="none" strike="noStrike" kern="1200" cap="none" spc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FillTx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  <a:sym typeface="Roboto Light"/>
                      </a:endParaRPr>
                    </a:p>
                  </a:txBody>
                  <a:tcPr marL="9524" marR="9524" marT="9524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822826"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006</a:t>
                      </a:r>
                      <a:endParaRPr lang="zh-TW" altLang="en-US" sz="3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2017/12/04</a:t>
                      </a:r>
                      <a:endParaRPr lang="zh-TW" altLang="en-US" sz="3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FW</a:t>
                      </a:r>
                      <a:endParaRPr lang="zh-TW" altLang="en-US" sz="3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marR="0" indent="0" algn="l" defTabSz="725759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AVS always wait (LED </a:t>
                      </a:r>
                      <a:r>
                        <a:rPr lang="zh-TW" altLang="en-US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恆亮問題</a:t>
                      </a:r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)</a:t>
                      </a:r>
                      <a:endParaRPr lang="zh-TW" altLang="en-US" sz="3000" b="0" i="0" u="none" strike="noStrike" kern="1200" cap="none" spc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FillTx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altLang="zh-TW" sz="3000" b="1" i="0" u="none" strike="noStrike" kern="1200" dirty="0" smtClean="0">
                          <a:solidFill>
                            <a:srgbClr val="00B050"/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Verifying</a:t>
                      </a:r>
                      <a:endParaRPr lang="zh-TW" altLang="en-US" sz="3000" b="1" i="0" u="none" strike="noStrike" kern="120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514350" marR="0" lvl="0" indent="-514350" algn="l" defTabSz="725759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3000" b="0" i="0" u="none" strike="noStrike" kern="1200" cap="none" spc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FillTx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  <a:sym typeface="Roboto Light"/>
                        </a:rPr>
                        <a:t>之前網路狀況不好，此問題時常存在</a:t>
                      </a:r>
                      <a:endParaRPr lang="en-US" altLang="zh-TW" sz="3000" b="0" i="0" u="none" strike="noStrike" kern="1200" cap="none" spc="0" baseline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FillTx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  <a:sym typeface="Roboto Light"/>
                      </a:endParaRPr>
                    </a:p>
                    <a:p>
                      <a:pPr marL="514350" marR="0" lvl="0" indent="-514350" algn="l" defTabSz="725759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3000" b="1" i="0" u="none" strike="noStrike" kern="1200" cap="none" spc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FillTx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  <a:sym typeface="Roboto Light"/>
                        </a:rPr>
                        <a:t>經過</a:t>
                      </a:r>
                      <a:r>
                        <a:rPr lang="en-US" altLang="zh-TW" sz="3000" b="1" i="0" u="none" strike="noStrike" kern="1200" cap="none" spc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FillTx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  <a:sym typeface="Roboto Light"/>
                        </a:rPr>
                        <a:t>AVS client</a:t>
                      </a:r>
                      <a:r>
                        <a:rPr lang="zh-TW" altLang="en-US" sz="3000" b="1" i="0" u="none" strike="noStrike" kern="1200" cap="none" spc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FillTx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  <a:sym typeface="Roboto Light"/>
                        </a:rPr>
                        <a:t>優化，此機率已降為 </a:t>
                      </a:r>
                      <a:r>
                        <a:rPr lang="en-US" altLang="zh-TW" sz="3000" b="1" i="0" u="none" strike="noStrike" kern="1200" cap="none" spc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FillTx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  <a:sym typeface="Roboto Light"/>
                        </a:rPr>
                        <a:t>6/800 = 0.75%</a:t>
                      </a:r>
                      <a:endParaRPr lang="zh-TW" altLang="en-US" sz="3000" b="1" i="0" u="none" strike="noStrike" kern="1200" cap="none" spc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  <a:sym typeface="Roboto Light"/>
                      </a:endParaRPr>
                    </a:p>
                  </a:txBody>
                  <a:tcPr marL="9524" marR="9524" marT="9524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381972"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007</a:t>
                      </a:r>
                      <a:endParaRPr lang="zh-TW" altLang="en-US" sz="3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2017/11/22</a:t>
                      </a:r>
                      <a:endParaRPr lang="zh-TW" altLang="en-US" sz="3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FW</a:t>
                      </a:r>
                      <a:endParaRPr lang="zh-TW" altLang="en-US" sz="30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marR="0" indent="0" algn="l" defTabSz="725759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TW" altLang="en-US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語音指令</a:t>
                      </a:r>
                      <a:r>
                        <a:rPr lang="en-US" altLang="zh-TW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Volume UP / Volume Down / Mute / Unmute </a:t>
                      </a:r>
                      <a:r>
                        <a:rPr lang="zh-TW" altLang="en-US" sz="30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有機會失敗</a:t>
                      </a:r>
                      <a:endParaRPr lang="zh-TW" altLang="en-US" sz="3000" b="0" i="0" u="none" strike="noStrike" kern="1200" cap="none" spc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FillTx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r>
                        <a:rPr lang="en-US" altLang="zh-TW" sz="3000" b="1" i="0" u="none" strike="noStrike" kern="1200" dirty="0" smtClean="0">
                          <a:solidFill>
                            <a:srgbClr val="00B050"/>
                          </a:solidFill>
                          <a:effectLst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</a:rPr>
                        <a:t>Verifying</a:t>
                      </a:r>
                      <a:endParaRPr lang="zh-TW" altLang="en-US" sz="3000" b="1" i="0" u="none" strike="noStrike" kern="120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marR="0" lvl="0" indent="0" algn="l" defTabSz="725759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000" b="1" i="0" u="none" strike="noStrike" kern="1200" cap="none" spc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FillTx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  <a:sym typeface="Roboto Light"/>
                        </a:rPr>
                        <a:t>經過</a:t>
                      </a:r>
                      <a:r>
                        <a:rPr lang="en-US" altLang="zh-TW" sz="3000" b="1" i="0" u="none" strike="noStrike" kern="1200" cap="none" spc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FillTx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  <a:sym typeface="Roboto Light"/>
                        </a:rPr>
                        <a:t>AVS client</a:t>
                      </a:r>
                      <a:r>
                        <a:rPr lang="zh-TW" altLang="en-US" sz="3000" b="1" i="0" u="none" strike="noStrike" kern="1200" cap="none" spc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FillTx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  <a:sym typeface="Roboto Light"/>
                        </a:rPr>
                        <a:t>優化，成功機率：</a:t>
                      </a:r>
                      <a:endParaRPr lang="en-US" altLang="zh-TW" sz="3000" b="1" i="0" u="none" strike="noStrike" kern="1200" cap="none" spc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  <a:sym typeface="Roboto Light"/>
                      </a:endParaRPr>
                    </a:p>
                    <a:p>
                      <a:pPr marL="514350" marR="0" lvl="0" indent="-514350" algn="l" defTabSz="725759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3000" b="0" i="0" u="none" strike="noStrike" kern="1200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  <a:sym typeface="Roboto Light"/>
                        </a:rPr>
                        <a:t>Alexa, Volume Up: </a:t>
                      </a:r>
                      <a:r>
                        <a:rPr lang="en-US" altLang="zh-TW" sz="3000" b="1" i="0" u="none" strike="noStrike" kern="1200" cap="none" spc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FillTx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  <a:sym typeface="Roboto Light"/>
                        </a:rPr>
                        <a:t>90% </a:t>
                      </a:r>
                      <a:r>
                        <a:rPr lang="en-US" altLang="zh-TW" sz="3000" b="0" i="0" u="none" strike="noStrike" kern="1200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  <a:sym typeface="Roboto Light"/>
                        </a:rPr>
                        <a:t>(9/10) </a:t>
                      </a:r>
                      <a:r>
                        <a:rPr lang="en-US" altLang="zh-TW" sz="3000" b="1" i="0" u="none" strike="noStrike" kern="1200" cap="none" spc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FillTx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 100 % </a:t>
                      </a:r>
                      <a:r>
                        <a:rPr lang="en-US" altLang="zh-TW" sz="3000" b="0" i="0" u="none" strike="noStrike" kern="1200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(100/100)</a:t>
                      </a:r>
                    </a:p>
                    <a:p>
                      <a:pPr marL="514350" marR="0" lvl="0" indent="-514350" algn="l" defTabSz="725759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3000" b="0" i="0" u="none" strike="noStrike" kern="1200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  <a:sym typeface="Roboto Light"/>
                        </a:rPr>
                        <a:t>Alexa, Volume Down: </a:t>
                      </a:r>
                      <a:r>
                        <a:rPr lang="en-US" altLang="zh-TW" sz="3000" b="1" i="0" u="none" strike="noStrike" kern="1200" cap="none" spc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FillTx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  <a:sym typeface="Roboto Light"/>
                        </a:rPr>
                        <a:t>90% </a:t>
                      </a:r>
                      <a:r>
                        <a:rPr lang="en-US" altLang="zh-TW" sz="3000" b="0" i="0" u="none" strike="noStrike" kern="1200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  <a:sym typeface="Roboto Light"/>
                        </a:rPr>
                        <a:t>(9/10) </a:t>
                      </a:r>
                      <a:r>
                        <a:rPr lang="en-US" altLang="zh-TW" sz="3000" b="1" i="0" u="none" strike="noStrike" kern="1200" cap="none" spc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FillTx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 100 % </a:t>
                      </a:r>
                      <a:r>
                        <a:rPr lang="en-US" altLang="zh-TW" sz="3000" b="0" i="0" u="none" strike="noStrike" kern="1200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(100/100)</a:t>
                      </a:r>
                    </a:p>
                    <a:p>
                      <a:pPr marL="514350" marR="0" lvl="0" indent="-514350" algn="l" defTabSz="725759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3000" b="0" i="0" u="none" strike="noStrike" kern="1200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  <a:sym typeface="Roboto Light"/>
                        </a:rPr>
                        <a:t>Alexa, Mute: </a:t>
                      </a:r>
                      <a:r>
                        <a:rPr lang="en-US" altLang="zh-TW" sz="3000" b="1" i="0" u="none" strike="noStrike" kern="1200" cap="none" spc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FillTx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  <a:sym typeface="Roboto Light"/>
                        </a:rPr>
                        <a:t>100% </a:t>
                      </a:r>
                      <a:r>
                        <a:rPr lang="en-US" altLang="zh-TW" sz="3000" b="0" i="0" u="none" strike="noStrike" kern="1200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  <a:sym typeface="Roboto Light"/>
                        </a:rPr>
                        <a:t>(10/10) </a:t>
                      </a:r>
                      <a:r>
                        <a:rPr lang="en-US" altLang="zh-TW" sz="3000" b="1" i="0" u="none" strike="noStrike" kern="1200" cap="none" spc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FillTx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 99 % </a:t>
                      </a:r>
                      <a:r>
                        <a:rPr lang="en-US" altLang="zh-TW" sz="3000" b="0" i="0" u="none" strike="noStrike" kern="1200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(99/100)</a:t>
                      </a:r>
                    </a:p>
                    <a:p>
                      <a:pPr marL="514350" marR="0" lvl="0" indent="-514350" algn="l" defTabSz="725759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zh-TW" sz="3000" b="0" i="0" u="none" strike="noStrike" kern="1200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  <a:sym typeface="Roboto Light"/>
                        </a:rPr>
                        <a:t>Alexa, Un-mute: </a:t>
                      </a:r>
                      <a:r>
                        <a:rPr lang="en-US" altLang="zh-TW" sz="3000" b="1" i="0" u="none" strike="noStrike" kern="1200" cap="none" spc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FillTx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  <a:sym typeface="Roboto Light"/>
                        </a:rPr>
                        <a:t>80% </a:t>
                      </a:r>
                      <a:r>
                        <a:rPr lang="en-US" altLang="zh-TW" sz="3000" b="0" i="0" u="none" strike="noStrike" kern="1200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  <a:sym typeface="Roboto Light"/>
                        </a:rPr>
                        <a:t>(8/10) </a:t>
                      </a:r>
                      <a:r>
                        <a:rPr lang="en-US" altLang="zh-TW" sz="3000" b="1" i="0" u="none" strike="noStrike" kern="1200" cap="none" spc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FillTx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 100 % </a:t>
                      </a:r>
                      <a:r>
                        <a:rPr lang="en-US" altLang="zh-TW" sz="3000" b="0" i="0" u="none" strike="noStrike" kern="1200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(100/100)</a:t>
                      </a:r>
                    </a:p>
                    <a:p>
                      <a:pPr marL="514350" marR="0" lvl="0" indent="-514350" algn="l" defTabSz="725759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zh-TW" altLang="en-US" sz="3000" b="0" i="0" u="none" strike="noStrike" kern="1200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總失敗機率從</a:t>
                      </a:r>
                      <a:r>
                        <a:rPr lang="en-US" altLang="zh-TW" sz="3000" b="0" i="0" u="none" strike="noStrike" kern="1200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10%</a:t>
                      </a:r>
                      <a:r>
                        <a:rPr lang="zh-TW" altLang="en-US" sz="3000" b="0" i="0" u="none" strike="noStrike" kern="1200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降為 </a:t>
                      </a:r>
                      <a:r>
                        <a:rPr lang="en-US" altLang="zh-TW" sz="3000" b="0" i="0" u="none" strike="noStrike" kern="1200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1/400= </a:t>
                      </a:r>
                      <a:r>
                        <a:rPr lang="en-US" altLang="zh-TW" sz="3000" b="1" i="0" u="none" strike="noStrike" kern="1200" cap="none" spc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FillTx/>
                          <a:latin typeface="Calibri Light" panose="020F0302020204030204" pitchFamily="34" charset="0"/>
                          <a:ea typeface="新細明體" panose="02020500000000000000" pitchFamily="18" charset="-120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0.25%</a:t>
                      </a:r>
                      <a:endParaRPr lang="en-US" altLang="zh-TW" sz="3000" b="0" i="0" u="none" strike="noStrike" kern="1200" cap="none" spc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  <a:sym typeface="Wingdings" panose="05000000000000000000" pitchFamily="2" charset="2"/>
                      </a:endParaRPr>
                    </a:p>
                  </a:txBody>
                  <a:tcPr marL="9524" marR="9524" marT="9524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547321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marR="0" indent="0" algn="l" defTabSz="725759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zh-TW" altLang="en-US" sz="3000" b="0" i="0" u="none" strike="noStrike" kern="1200" cap="none" spc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FillTx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  <a:sym typeface="Calibri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0" algn="ctr" defTabSz="725759" rtl="0" eaLnBrk="1" fontAlgn="ctr" latinLnBrk="0" hangingPunct="1"/>
                      <a:endParaRPr lang="zh-TW" altLang="en-US" sz="3000" b="1" i="0" u="none" strike="noStrike" kern="120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marL="514350" marR="0" lvl="0" indent="-514350" algn="l" defTabSz="725759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zh-TW" altLang="en-US" sz="3000" b="1" i="0" u="none" strike="noStrike" kern="1200" cap="none" spc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Calibri Light" panose="020F0302020204030204" pitchFamily="34" charset="0"/>
                        <a:ea typeface="新細明體" panose="02020500000000000000" pitchFamily="18" charset="-120"/>
                        <a:cs typeface="Calibri Light" panose="020F0302020204030204" pitchFamily="34" charset="0"/>
                        <a:sym typeface="Roboto Light"/>
                      </a:endParaRPr>
                    </a:p>
                  </a:txBody>
                  <a:tcPr marL="9524" marR="9524" marT="9524" marB="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901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5622925"/>
            <a:ext cx="2438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 </a:t>
            </a:r>
            <a:endParaRPr kumimoji="0" lang="en-US" altLang="zh-TW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sym typeface="Calibri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8197850"/>
            <a:ext cx="2438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4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sym typeface="Calibri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2758" y="167177"/>
            <a:ext cx="21945600" cy="12712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DB3229"/>
                </a:solidFill>
                <a:latin typeface="Roboto Medium" charset="0"/>
                <a:ea typeface="Roboto" charset="0"/>
                <a:cs typeface="Roboto" charset="0"/>
              </a:rPr>
              <a:t>5.2 HW test plan</a:t>
            </a:r>
            <a:endParaRPr lang="en-US" dirty="0">
              <a:solidFill>
                <a:srgbClr val="DB3229"/>
              </a:solidFill>
              <a:latin typeface="Roboto Medium" charset="0"/>
              <a:ea typeface="Roboto" charset="0"/>
              <a:cs typeface="Roboto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078" y="4754481"/>
            <a:ext cx="18250742" cy="8059323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1203906" y="1702676"/>
            <a:ext cx="15791322" cy="2723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79" tIns="68579" rIns="68579" bIns="68579" numCol="1" spcCol="38100" rtlCol="0" anchor="t">
            <a:spAutoFit/>
          </a:bodyPr>
          <a:lstStyle/>
          <a:p>
            <a:pPr marL="0" marR="0" lvl="0" indent="0" algn="l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sym typeface="Calibri"/>
              </a:rPr>
              <a:t>12/21: FW release – fix 2.4GHz EVM issue</a:t>
            </a:r>
          </a:p>
          <a:p>
            <a:pPr marL="0" marR="0" lvl="0" indent="0" algn="l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sym typeface="Calibri"/>
              </a:rPr>
              <a:t>12/22: HW pretest</a:t>
            </a:r>
          </a:p>
          <a:p>
            <a:pPr marL="0" marR="0" lvl="0" indent="0" algn="l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sym typeface="Calibri"/>
              </a:rPr>
              <a:t>12/26: HW/SW freeze version for ES HW testing.</a:t>
            </a:r>
          </a:p>
          <a:p>
            <a:pPr marL="0" marR="0" lvl="0" indent="0" algn="l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sym typeface="Calibri"/>
              </a:rPr>
              <a:t>1/28: First round HW items test in ES phase.</a:t>
            </a:r>
          </a:p>
        </p:txBody>
      </p:sp>
    </p:spTree>
    <p:extLst>
      <p:ext uri="{BB962C8B-B14F-4D97-AF65-F5344CB8AC3E}">
        <p14:creationId xmlns:p14="http://schemas.microsoft.com/office/powerpoint/2010/main" val="16946381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61795" y="638107"/>
            <a:ext cx="22860410" cy="1030581"/>
          </a:xfrm>
        </p:spPr>
        <p:txBody>
          <a:bodyPr/>
          <a:lstStyle/>
          <a:p>
            <a:r>
              <a:rPr lang="zh-TW" altLang="en-US" dirty="0" smtClean="0"/>
              <a:t>距離辨識效能測試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61795" y="1848679"/>
            <a:ext cx="22860410" cy="11488574"/>
          </a:xfrm>
        </p:spPr>
        <p:txBody>
          <a:bodyPr/>
          <a:lstStyle/>
          <a:p>
            <a:pPr lvl="0" indent="304800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400" b="1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[</a:t>
            </a:r>
            <a:r>
              <a:rPr lang="en-US" altLang="zh-TW" sz="3200" b="1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Askey </a:t>
            </a:r>
            <a:r>
              <a:rPr lang="en-US" altLang="zh-TW" sz="3200" b="1" dirty="0" err="1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QVoice</a:t>
            </a:r>
            <a:r>
              <a:rPr lang="en-US" altLang="zh-TW" sz="3200" b="1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(7</a:t>
            </a:r>
            <a:r>
              <a:rPr lang="zh-TW" altLang="en-US" sz="3200" b="1" dirty="0">
                <a:solidFill>
                  <a:srgbClr val="0000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 panose="020F0502020204030204" pitchFamily="34" charset="0"/>
              </a:rPr>
              <a:t>號</a:t>
            </a:r>
            <a:r>
              <a:rPr lang="en-US" altLang="zh-TW" sz="3200" b="1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)</a:t>
            </a:r>
            <a:r>
              <a:rPr lang="zh-TW" altLang="en-US" sz="3200" b="1" dirty="0">
                <a:solidFill>
                  <a:srgbClr val="0000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 panose="020F0502020204030204" pitchFamily="34" charset="0"/>
              </a:rPr>
              <a:t>距離辨識效能測試</a:t>
            </a:r>
            <a:r>
              <a:rPr lang="en-US" altLang="zh-TW" sz="3200" b="1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]</a:t>
            </a:r>
            <a:endParaRPr lang="en-US" altLang="zh-TW" sz="3200" dirty="0">
              <a:solidFill>
                <a:schemeClr val="tx1"/>
              </a:solidFill>
            </a:endParaRPr>
          </a:p>
          <a:p>
            <a:pPr lvl="0" indent="304800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3200" b="1" dirty="0">
                <a:solidFill>
                  <a:srgbClr val="0000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 panose="020F0502020204030204" pitchFamily="34" charset="0"/>
              </a:rPr>
              <a:t>測試機台</a:t>
            </a:r>
            <a:r>
              <a:rPr lang="zh-TW" altLang="en-US" sz="3200" b="1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zh-TW" altLang="en-US" sz="3200" b="1" dirty="0">
                <a:solidFill>
                  <a:srgbClr val="0000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 panose="020F0502020204030204" pitchFamily="34" charset="0"/>
              </a:rPr>
              <a:t>：</a:t>
            </a:r>
            <a:r>
              <a:rPr lang="en-US" altLang="zh-TW" sz="3200" b="1" dirty="0" err="1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QVoice</a:t>
            </a:r>
            <a:r>
              <a:rPr lang="en-US" altLang="zh-TW" sz="3200" b="1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  Askey</a:t>
            </a:r>
            <a:r>
              <a:rPr lang="zh-TW" altLang="en-US" sz="3200" b="1" dirty="0">
                <a:solidFill>
                  <a:srgbClr val="0000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 panose="020F0502020204030204" pitchFamily="34" charset="0"/>
              </a:rPr>
              <a:t>標準品</a:t>
            </a:r>
            <a:r>
              <a:rPr lang="en-US" altLang="zh-TW" sz="3200" b="1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(7</a:t>
            </a:r>
            <a:r>
              <a:rPr lang="zh-TW" altLang="en-US" sz="3200" b="1" dirty="0">
                <a:solidFill>
                  <a:srgbClr val="0000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 panose="020F0502020204030204" pitchFamily="34" charset="0"/>
              </a:rPr>
              <a:t>號</a:t>
            </a:r>
            <a:r>
              <a:rPr lang="en-US" altLang="zh-TW" sz="3200" b="1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) </a:t>
            </a:r>
            <a:r>
              <a:rPr lang="en-US" altLang="zh-TW" sz="3200" b="1" dirty="0" err="1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v.s</a:t>
            </a:r>
            <a:r>
              <a:rPr lang="en-US" altLang="zh-TW" sz="3200" b="1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. Amazon Echo Dot (</a:t>
            </a:r>
            <a:r>
              <a:rPr lang="zh-TW" altLang="en-US" sz="3200" b="1" dirty="0">
                <a:solidFill>
                  <a:srgbClr val="0000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 panose="020F0502020204030204" pitchFamily="34" charset="0"/>
              </a:rPr>
              <a:t>測試對照組</a:t>
            </a:r>
            <a:r>
              <a:rPr lang="en-US" altLang="zh-TW" sz="3200" b="1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)</a:t>
            </a:r>
            <a:endParaRPr lang="en-US" altLang="zh-TW" sz="3200" dirty="0">
              <a:solidFill>
                <a:schemeClr val="tx1"/>
              </a:solidFill>
            </a:endParaRPr>
          </a:p>
          <a:p>
            <a:pPr lvl="0" indent="304800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FW version</a:t>
            </a:r>
            <a:r>
              <a:rPr lang="zh-TW" altLang="en-US" sz="3200" dirty="0">
                <a:solidFill>
                  <a:srgbClr val="0000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 panose="020F0502020204030204" pitchFamily="34" charset="0"/>
              </a:rPr>
              <a:t>：</a:t>
            </a:r>
            <a:r>
              <a:rPr lang="en-US" altLang="zh-TW" sz="3200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bootloader</a:t>
            </a:r>
            <a:r>
              <a:rPr lang="zh-TW" altLang="en-US" sz="3200" dirty="0">
                <a:solidFill>
                  <a:srgbClr val="0000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 panose="020F0502020204030204" pitchFamily="34" charset="0"/>
              </a:rPr>
              <a:t>：</a:t>
            </a:r>
            <a:r>
              <a:rPr lang="en-US" altLang="zh-TW" sz="3200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shs0017w_boot_dual_static_20171201.bin   </a:t>
            </a:r>
            <a:endParaRPr lang="en-US" altLang="zh-TW" sz="3200" dirty="0">
              <a:solidFill>
                <a:schemeClr val="tx1"/>
              </a:solidFill>
            </a:endParaRPr>
          </a:p>
          <a:p>
            <a:pPr lvl="0" indent="304800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kernel</a:t>
            </a:r>
            <a:r>
              <a:rPr lang="zh-TW" altLang="en-US" sz="3200" dirty="0">
                <a:solidFill>
                  <a:srgbClr val="0000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 panose="020F0502020204030204" pitchFamily="34" charset="0"/>
              </a:rPr>
              <a:t>：</a:t>
            </a:r>
            <a:r>
              <a:rPr lang="en-US" altLang="zh-TW" sz="3200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shs0017w_fw_dual_RTK_patch_20171204.bin</a:t>
            </a:r>
            <a:endParaRPr lang="en-US" altLang="zh-TW" sz="3200" dirty="0">
              <a:solidFill>
                <a:schemeClr val="tx1"/>
              </a:solidFill>
            </a:endParaRPr>
          </a:p>
          <a:p>
            <a:pPr lvl="0" indent="304800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HW version</a:t>
            </a:r>
            <a:r>
              <a:rPr lang="zh-TW" altLang="en-US" sz="3200" dirty="0">
                <a:solidFill>
                  <a:srgbClr val="0000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 panose="020F0502020204030204" pitchFamily="34" charset="0"/>
              </a:rPr>
              <a:t>：</a:t>
            </a:r>
            <a:r>
              <a:rPr lang="en-US" altLang="zh-TW" sz="3200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Askey </a:t>
            </a:r>
            <a:r>
              <a:rPr lang="en-US" altLang="zh-TW" sz="3200" dirty="0" err="1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QVoice</a:t>
            </a:r>
            <a:r>
              <a:rPr lang="en-US" altLang="zh-TW" sz="3200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zh-TW" altLang="en-US" sz="3200" dirty="0">
                <a:solidFill>
                  <a:srgbClr val="0000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 panose="020F0502020204030204" pitchFamily="34" charset="0"/>
              </a:rPr>
              <a:t>標準品</a:t>
            </a:r>
            <a:r>
              <a:rPr lang="en-US" altLang="zh-TW" sz="3200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(</a:t>
            </a:r>
            <a:r>
              <a:rPr lang="zh-TW" altLang="en-US" sz="3200" dirty="0">
                <a:solidFill>
                  <a:srgbClr val="0000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 panose="020F0502020204030204" pitchFamily="34" charset="0"/>
              </a:rPr>
              <a:t>編號</a:t>
            </a:r>
            <a:r>
              <a:rPr lang="en-US" altLang="zh-TW" sz="3200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7)</a:t>
            </a:r>
            <a:endParaRPr lang="en-US" altLang="zh-TW" sz="3200" dirty="0">
              <a:solidFill>
                <a:schemeClr val="tx1"/>
              </a:solidFill>
            </a:endParaRPr>
          </a:p>
          <a:p>
            <a:pPr lvl="0" indent="304800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3200" dirty="0">
                <a:solidFill>
                  <a:srgbClr val="0000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 panose="020F0502020204030204" pitchFamily="34" charset="0"/>
              </a:rPr>
              <a:t>量測方式</a:t>
            </a:r>
            <a:r>
              <a:rPr lang="zh-TW" altLang="en-US" sz="3200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altLang="zh-TW" sz="3200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1(Quiet)</a:t>
            </a:r>
            <a:r>
              <a:rPr lang="zh-TW" altLang="en-US" sz="3200" dirty="0">
                <a:solidFill>
                  <a:srgbClr val="0000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 panose="020F0502020204030204" pitchFamily="34" charset="0"/>
              </a:rPr>
              <a:t>：以平板電腦發出固定的</a:t>
            </a:r>
            <a:r>
              <a:rPr lang="en-US" altLang="zh-TW" sz="3200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Wake Word</a:t>
            </a:r>
            <a:r>
              <a:rPr lang="zh-TW" altLang="en-US" sz="3200" dirty="0">
                <a:solidFill>
                  <a:srgbClr val="0000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 panose="020F0502020204030204" pitchFamily="34" charset="0"/>
              </a:rPr>
              <a:t>指令：</a:t>
            </a:r>
            <a:r>
              <a:rPr lang="en-US" altLang="zh-TW" sz="3200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Alexa, </a:t>
            </a:r>
            <a:r>
              <a:rPr lang="zh-TW" altLang="en-US" sz="3200" dirty="0">
                <a:solidFill>
                  <a:srgbClr val="0000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 panose="020F0502020204030204" pitchFamily="34" charset="0"/>
              </a:rPr>
              <a:t>在直線</a:t>
            </a:r>
            <a:r>
              <a:rPr lang="en-US" altLang="zh-TW" sz="3200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1</a:t>
            </a:r>
            <a:r>
              <a:rPr lang="zh-TW" altLang="en-US" sz="3200" dirty="0">
                <a:solidFill>
                  <a:srgbClr val="0000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 panose="020F0502020204030204" pitchFamily="34" charset="0"/>
              </a:rPr>
              <a:t>公尺、</a:t>
            </a:r>
            <a:r>
              <a:rPr lang="en-US" altLang="zh-TW" sz="3200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3</a:t>
            </a:r>
            <a:r>
              <a:rPr lang="zh-TW" altLang="en-US" sz="3200" dirty="0">
                <a:solidFill>
                  <a:srgbClr val="0000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 panose="020F0502020204030204" pitchFamily="34" charset="0"/>
              </a:rPr>
              <a:t>公尺、</a:t>
            </a:r>
            <a:r>
              <a:rPr lang="en-US" altLang="zh-TW" sz="3200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5</a:t>
            </a:r>
            <a:r>
              <a:rPr lang="zh-TW" altLang="en-US" sz="3200" dirty="0">
                <a:solidFill>
                  <a:srgbClr val="0000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 panose="020F0502020204030204" pitchFamily="34" charset="0"/>
              </a:rPr>
              <a:t>公尺等距離</a:t>
            </a:r>
            <a:r>
              <a:rPr lang="en-US" altLang="zh-TW" sz="3200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,</a:t>
            </a:r>
            <a:r>
              <a:rPr lang="zh-TW" altLang="en-US" sz="3200" dirty="0">
                <a:solidFill>
                  <a:srgbClr val="0000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 panose="020F0502020204030204" pitchFamily="34" charset="0"/>
              </a:rPr>
              <a:t>做測試機台辨識成功率統計</a:t>
            </a:r>
            <a:endParaRPr lang="zh-TW" altLang="en-US" sz="3200" dirty="0">
              <a:solidFill>
                <a:schemeClr val="tx1"/>
              </a:solidFill>
            </a:endParaRPr>
          </a:p>
          <a:p>
            <a:pPr lvl="0" indent="304800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3200" dirty="0">
                <a:solidFill>
                  <a:srgbClr val="0000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 panose="020F0502020204030204" pitchFamily="34" charset="0"/>
              </a:rPr>
              <a:t>量測方式</a:t>
            </a:r>
            <a:r>
              <a:rPr lang="zh-TW" altLang="en-US" sz="3200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altLang="zh-TW" sz="3200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2(Noise)</a:t>
            </a:r>
            <a:r>
              <a:rPr lang="zh-TW" altLang="en-US" sz="3200" dirty="0">
                <a:solidFill>
                  <a:srgbClr val="0000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 panose="020F0502020204030204" pitchFamily="34" charset="0"/>
              </a:rPr>
              <a:t>：以平板電腦發出固定的</a:t>
            </a:r>
            <a:r>
              <a:rPr lang="en-US" altLang="zh-TW" sz="3200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Wake Word</a:t>
            </a:r>
            <a:r>
              <a:rPr lang="zh-TW" altLang="en-US" sz="3200" dirty="0">
                <a:solidFill>
                  <a:srgbClr val="0000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 panose="020F0502020204030204" pitchFamily="34" charset="0"/>
              </a:rPr>
              <a:t>指令：</a:t>
            </a:r>
            <a:r>
              <a:rPr lang="en-US" altLang="zh-TW" sz="3200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Alexa, </a:t>
            </a:r>
            <a:r>
              <a:rPr lang="zh-TW" altLang="en-US" sz="3200" dirty="0">
                <a:solidFill>
                  <a:srgbClr val="0000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 panose="020F0502020204030204" pitchFamily="34" charset="0"/>
              </a:rPr>
              <a:t>並且在斜角</a:t>
            </a:r>
            <a:r>
              <a:rPr lang="en-US" altLang="zh-TW" sz="3200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45</a:t>
            </a:r>
            <a:r>
              <a:rPr lang="zh-TW" altLang="en-US" sz="3200" dirty="0">
                <a:solidFill>
                  <a:srgbClr val="0000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 panose="020F0502020204030204" pitchFamily="34" charset="0"/>
              </a:rPr>
              <a:t>度</a:t>
            </a:r>
            <a:r>
              <a:rPr lang="zh-TW" altLang="en-US" sz="3200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altLang="zh-TW" sz="3200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2</a:t>
            </a:r>
            <a:r>
              <a:rPr lang="zh-TW" altLang="en-US" sz="3200" dirty="0">
                <a:solidFill>
                  <a:srgbClr val="0000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 panose="020F0502020204030204" pitchFamily="34" charset="0"/>
              </a:rPr>
              <a:t>公尺處放置</a:t>
            </a:r>
            <a:r>
              <a:rPr lang="en-US" altLang="zh-TW" sz="3200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Noise Speaker(</a:t>
            </a:r>
            <a:r>
              <a:rPr lang="zh-TW" altLang="en-US" sz="3200" dirty="0">
                <a:solidFill>
                  <a:srgbClr val="0000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 panose="020F0502020204030204" pitchFamily="34" charset="0"/>
              </a:rPr>
              <a:t>電腦以固定音量播放音樂</a:t>
            </a:r>
            <a:r>
              <a:rPr lang="en-US" altLang="zh-TW" sz="3200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), </a:t>
            </a:r>
            <a:endParaRPr lang="en-US" altLang="zh-TW" sz="3200" dirty="0">
              <a:solidFill>
                <a:schemeClr val="tx1"/>
              </a:solidFill>
            </a:endParaRPr>
          </a:p>
          <a:p>
            <a:pPr lvl="0" indent="304800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3200" dirty="0">
                <a:solidFill>
                  <a:srgbClr val="0000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 panose="020F0502020204030204" pitchFamily="34" charset="0"/>
              </a:rPr>
              <a:t>在直線</a:t>
            </a:r>
            <a:r>
              <a:rPr lang="en-US" altLang="zh-TW" sz="3200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1</a:t>
            </a:r>
            <a:r>
              <a:rPr lang="zh-TW" altLang="en-US" sz="3200" dirty="0">
                <a:solidFill>
                  <a:srgbClr val="0000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 panose="020F0502020204030204" pitchFamily="34" charset="0"/>
              </a:rPr>
              <a:t>公尺、</a:t>
            </a:r>
            <a:r>
              <a:rPr lang="en-US" altLang="zh-TW" sz="3200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3</a:t>
            </a:r>
            <a:r>
              <a:rPr lang="zh-TW" altLang="en-US" sz="3200" dirty="0">
                <a:solidFill>
                  <a:srgbClr val="0000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 panose="020F0502020204030204" pitchFamily="34" charset="0"/>
              </a:rPr>
              <a:t>公尺、</a:t>
            </a:r>
            <a:r>
              <a:rPr lang="en-US" altLang="zh-TW" sz="3200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5</a:t>
            </a:r>
            <a:r>
              <a:rPr lang="zh-TW" altLang="en-US" sz="3200" dirty="0">
                <a:solidFill>
                  <a:srgbClr val="0000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 panose="020F0502020204030204" pitchFamily="34" charset="0"/>
              </a:rPr>
              <a:t>公尺等距離</a:t>
            </a:r>
            <a:r>
              <a:rPr lang="en-US" altLang="zh-TW" sz="3200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,</a:t>
            </a:r>
            <a:r>
              <a:rPr lang="zh-TW" altLang="en-US" sz="3200" dirty="0">
                <a:solidFill>
                  <a:srgbClr val="0000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 panose="020F0502020204030204" pitchFamily="34" charset="0"/>
              </a:rPr>
              <a:t>做測試機台辨識成功率統計</a:t>
            </a:r>
            <a:r>
              <a:rPr lang="en-US" altLang="zh-TW" sz="3200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. </a:t>
            </a:r>
            <a:endParaRPr lang="en-US" altLang="zh-TW" sz="3200" dirty="0">
              <a:solidFill>
                <a:schemeClr val="tx1"/>
              </a:solidFill>
            </a:endParaRPr>
          </a:p>
          <a:p>
            <a:pPr lvl="0" indent="304800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200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(</a:t>
            </a:r>
            <a:r>
              <a:rPr lang="zh-TW" altLang="en-US" sz="3200" dirty="0">
                <a:solidFill>
                  <a:srgbClr val="0000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 panose="020F0502020204030204" pitchFamily="34" charset="0"/>
              </a:rPr>
              <a:t>環境音量約</a:t>
            </a:r>
            <a:r>
              <a:rPr lang="en-US" altLang="zh-TW" sz="3200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40</a:t>
            </a:r>
            <a:r>
              <a:rPr lang="zh-TW" altLang="en-US" sz="3200" dirty="0">
                <a:solidFill>
                  <a:srgbClr val="0000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 panose="020F0502020204030204" pitchFamily="34" charset="0"/>
              </a:rPr>
              <a:t>分貝、平板電腦發出</a:t>
            </a:r>
            <a:r>
              <a:rPr lang="en-US" altLang="zh-TW" sz="3200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Wake Word</a:t>
            </a:r>
            <a:r>
              <a:rPr lang="zh-TW" altLang="en-US" sz="3200" dirty="0">
                <a:solidFill>
                  <a:srgbClr val="0000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 panose="020F0502020204030204" pitchFamily="34" charset="0"/>
              </a:rPr>
              <a:t>音量約</a:t>
            </a:r>
            <a:r>
              <a:rPr lang="en-US" altLang="zh-TW" sz="3200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60</a:t>
            </a:r>
            <a:r>
              <a:rPr lang="zh-TW" altLang="en-US" sz="3200" dirty="0">
                <a:solidFill>
                  <a:srgbClr val="0000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 panose="020F0502020204030204" pitchFamily="34" charset="0"/>
              </a:rPr>
              <a:t>分貝、</a:t>
            </a:r>
            <a:r>
              <a:rPr lang="en-US" altLang="zh-TW" sz="3200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Noise Speaker</a:t>
            </a:r>
            <a:r>
              <a:rPr lang="zh-TW" altLang="en-US" sz="3200" dirty="0">
                <a:solidFill>
                  <a:srgbClr val="0000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 panose="020F0502020204030204" pitchFamily="34" charset="0"/>
              </a:rPr>
              <a:t>發出的音樂音量約</a:t>
            </a:r>
            <a:r>
              <a:rPr lang="en-US" altLang="zh-TW" sz="3200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50~70</a:t>
            </a:r>
            <a:r>
              <a:rPr lang="zh-TW" altLang="en-US" sz="3200" dirty="0">
                <a:solidFill>
                  <a:srgbClr val="0000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 panose="020F0502020204030204" pitchFamily="34" charset="0"/>
              </a:rPr>
              <a:t>分貝</a:t>
            </a:r>
            <a:r>
              <a:rPr lang="en-US" altLang="zh-TW" sz="3200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)</a:t>
            </a:r>
            <a:endParaRPr lang="en-US" altLang="zh-TW" sz="3200" dirty="0">
              <a:solidFill>
                <a:schemeClr val="tx1"/>
              </a:solidFill>
            </a:endParaRPr>
          </a:p>
          <a:p>
            <a:pPr lvl="0" indent="304800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200" b="1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[</a:t>
            </a:r>
            <a:r>
              <a:rPr lang="zh-TW" altLang="en-US" sz="3200" b="1" dirty="0">
                <a:solidFill>
                  <a:srgbClr val="0000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 panose="020F0502020204030204" pitchFamily="34" charset="0"/>
              </a:rPr>
              <a:t>測試結果</a:t>
            </a:r>
            <a:r>
              <a:rPr lang="en-US" altLang="zh-TW" sz="3200" b="1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]:</a:t>
            </a:r>
            <a:endParaRPr lang="en-US" altLang="zh-TW" sz="3200" dirty="0">
              <a:solidFill>
                <a:schemeClr val="tx1"/>
              </a:solidFill>
            </a:endParaRPr>
          </a:p>
          <a:p>
            <a:pPr lvl="0" indent="304800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3200" b="1" dirty="0">
                <a:solidFill>
                  <a:srgbClr val="0000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 panose="020F0502020204030204" pitchFamily="34" charset="0"/>
              </a:rPr>
              <a:t>由下表測試結果</a:t>
            </a:r>
            <a:r>
              <a:rPr lang="en-US" altLang="zh-TW" sz="3200" b="1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, Askey </a:t>
            </a:r>
            <a:r>
              <a:rPr lang="en-US" altLang="zh-TW" sz="3200" b="1" dirty="0" err="1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QVoice</a:t>
            </a:r>
            <a:r>
              <a:rPr lang="en-US" altLang="zh-TW" sz="3200" b="1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(</a:t>
            </a:r>
            <a:r>
              <a:rPr lang="zh-TW" altLang="en-US" sz="3200" dirty="0">
                <a:solidFill>
                  <a:srgbClr val="0000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 panose="020F0502020204030204" pitchFamily="34" charset="0"/>
              </a:rPr>
              <a:t>編號</a:t>
            </a:r>
            <a:r>
              <a:rPr lang="en-US" altLang="zh-TW" sz="3200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7</a:t>
            </a:r>
            <a:r>
              <a:rPr lang="en-US" altLang="zh-TW" sz="3200" b="1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)</a:t>
            </a:r>
            <a:r>
              <a:rPr lang="zh-TW" altLang="en-US" sz="3200" b="1" dirty="0">
                <a:solidFill>
                  <a:srgbClr val="0000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 panose="020F0502020204030204" pitchFamily="34" charset="0"/>
              </a:rPr>
              <a:t>在有噪音下的</a:t>
            </a:r>
            <a:r>
              <a:rPr lang="zh-TW" altLang="en-US" sz="3200" b="1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”</a:t>
            </a:r>
            <a:r>
              <a:rPr lang="en-US" altLang="zh-TW" sz="3200" b="1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Alexa Wake Word</a:t>
            </a:r>
            <a:r>
              <a:rPr lang="zh-TW" altLang="en-US" sz="3200" b="1" dirty="0">
                <a:solidFill>
                  <a:srgbClr val="0000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 panose="020F0502020204030204" pitchFamily="34" charset="0"/>
              </a:rPr>
              <a:t>喚醒</a:t>
            </a:r>
            <a:r>
              <a:rPr lang="zh-TW" altLang="en-US" sz="3200" b="1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”</a:t>
            </a:r>
            <a:r>
              <a:rPr lang="zh-TW" altLang="en-US" sz="3200" b="1" dirty="0">
                <a:solidFill>
                  <a:srgbClr val="0000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 panose="020F0502020204030204" pitchFamily="34" charset="0"/>
              </a:rPr>
              <a:t>測試結果</a:t>
            </a:r>
            <a:r>
              <a:rPr lang="en-US" altLang="zh-TW" sz="3200" b="1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, </a:t>
            </a:r>
            <a:r>
              <a:rPr lang="zh-TW" altLang="en-US" sz="3200" b="1" dirty="0">
                <a:solidFill>
                  <a:srgbClr val="0000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 panose="020F0502020204030204" pitchFamily="34" charset="0"/>
              </a:rPr>
              <a:t>略優於</a:t>
            </a:r>
            <a:r>
              <a:rPr lang="zh-TW" altLang="en-US" sz="3200" b="1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altLang="zh-TW" sz="3200" b="1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Amazon Echo Dot.</a:t>
            </a:r>
            <a:endParaRPr lang="en-US" altLang="zh-TW" sz="3200" dirty="0">
              <a:solidFill>
                <a:schemeClr val="tx1"/>
              </a:solidFill>
            </a:endParaRPr>
          </a:p>
          <a:p>
            <a:pPr lvl="0" indent="304800" defTabSz="914400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3200" b="1" dirty="0">
                <a:solidFill>
                  <a:srgbClr val="0000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 panose="020F0502020204030204" pitchFamily="34" charset="0"/>
              </a:rPr>
              <a:t>[</a:t>
            </a:r>
            <a:r>
              <a:rPr lang="zh-TW" altLang="en-US" sz="3200" b="1" dirty="0">
                <a:solidFill>
                  <a:srgbClr val="0000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 panose="020F0502020204030204" pitchFamily="34" charset="0"/>
              </a:rPr>
              <a:t>驗證結果如下</a:t>
            </a:r>
            <a:r>
              <a:rPr lang="en-US" altLang="zh-TW" sz="3200" b="1" dirty="0">
                <a:solidFill>
                  <a:srgbClr val="0000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Calibri" panose="020F0502020204030204" pitchFamily="34" charset="0"/>
              </a:rPr>
              <a:t>]</a:t>
            </a:r>
            <a:r>
              <a:rPr lang="en-US" altLang="zh-TW" sz="3200" b="1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:</a:t>
            </a:r>
            <a:endParaRPr lang="en-US" altLang="zh-TW" sz="3200" dirty="0">
              <a:solidFill>
                <a:schemeClr val="tx1"/>
              </a:solidFill>
            </a:endParaRPr>
          </a:p>
          <a:p>
            <a:endParaRPr lang="zh-TW" altLang="en-US" sz="2400" dirty="0"/>
          </a:p>
        </p:txBody>
      </p:sp>
      <p:pic>
        <p:nvPicPr>
          <p:cNvPr id="1027" name="Picture 3" descr="cid:image002.jpg@01D373F6.C1F95B90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6080669"/>
            <a:ext cx="11602278" cy="690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圖片 8" descr="cid:image004.png@01D373F6.C1F95B90"/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1095850"/>
            <a:ext cx="11602278" cy="452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5622925"/>
            <a:ext cx="2438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 </a:t>
            </a:r>
            <a:endParaRPr kumimoji="0" lang="en-US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8197850"/>
            <a:ext cx="2438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65311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865" y="724123"/>
            <a:ext cx="23160278" cy="1197381"/>
          </a:xfrm>
        </p:spPr>
        <p:txBody>
          <a:bodyPr/>
          <a:lstStyle/>
          <a:p>
            <a:r>
              <a:rPr lang="en-US" altLang="zh-TW" sz="8098" dirty="0" err="1">
                <a:solidFill>
                  <a:schemeClr val="tx1"/>
                </a:solidFill>
              </a:rPr>
              <a:t>QVoice</a:t>
            </a:r>
            <a:r>
              <a:rPr lang="en-US" altLang="zh-TW" sz="8098" dirty="0">
                <a:solidFill>
                  <a:schemeClr val="tx1"/>
                </a:solidFill>
              </a:rPr>
              <a:t> </a:t>
            </a:r>
            <a:r>
              <a:rPr lang="zh-TW" altLang="en-US" sz="8098" dirty="0" smtClean="0">
                <a:solidFill>
                  <a:schemeClr val="tx1"/>
                </a:solidFill>
              </a:rPr>
              <a:t>應用場景 </a:t>
            </a:r>
            <a:r>
              <a:rPr lang="en-US" altLang="zh-TW" sz="8098" dirty="0" smtClean="0">
                <a:solidFill>
                  <a:schemeClr val="tx1"/>
                </a:solidFill>
              </a:rPr>
              <a:t>– IP</a:t>
            </a:r>
            <a:r>
              <a:rPr lang="zh-TW" altLang="en-US" sz="8098" dirty="0" smtClean="0">
                <a:solidFill>
                  <a:schemeClr val="tx1"/>
                </a:solidFill>
              </a:rPr>
              <a:t>分享器 </a:t>
            </a:r>
            <a:r>
              <a:rPr lang="en-US" altLang="zh-TW" sz="8098" dirty="0" smtClean="0">
                <a:solidFill>
                  <a:schemeClr val="tx1"/>
                </a:solidFill>
              </a:rPr>
              <a:t>+</a:t>
            </a:r>
            <a:r>
              <a:rPr lang="zh-TW" altLang="en-US" sz="8098" dirty="0" smtClean="0">
                <a:solidFill>
                  <a:schemeClr val="tx1"/>
                </a:solidFill>
              </a:rPr>
              <a:t> 語音助理</a:t>
            </a:r>
            <a:endParaRPr lang="zh-TW" altLang="en-US" dirty="0"/>
          </a:p>
        </p:txBody>
      </p:sp>
      <p:sp>
        <p:nvSpPr>
          <p:cNvPr id="65" name="矩形 64"/>
          <p:cNvSpPr/>
          <p:nvPr/>
        </p:nvSpPr>
        <p:spPr>
          <a:xfrm>
            <a:off x="361507" y="8973880"/>
            <a:ext cx="13163107" cy="3806455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sz="2800" b="1" dirty="0" smtClean="0">
                <a:solidFill>
                  <a:schemeClr val="tx1"/>
                </a:solidFill>
              </a:rPr>
              <a:t>Pocket</a:t>
            </a:r>
            <a:r>
              <a:rPr lang="zh-TW" altLang="en-US" sz="2800" b="1" dirty="0" smtClean="0">
                <a:solidFill>
                  <a:schemeClr val="tx1"/>
                </a:solidFill>
              </a:rPr>
              <a:t> </a:t>
            </a:r>
            <a:r>
              <a:rPr lang="en-US" altLang="zh-TW" sz="2800" b="1" dirty="0" smtClean="0">
                <a:solidFill>
                  <a:schemeClr val="tx1"/>
                </a:solidFill>
              </a:rPr>
              <a:t>size</a:t>
            </a:r>
            <a:r>
              <a:rPr lang="zh-TW" altLang="en-US" sz="2800" b="1" dirty="0" smtClean="0">
                <a:solidFill>
                  <a:schemeClr val="tx1"/>
                </a:solidFill>
              </a:rPr>
              <a:t> </a:t>
            </a:r>
            <a:r>
              <a:rPr lang="en-US" altLang="zh-TW" sz="2800" b="1" dirty="0" smtClean="0">
                <a:solidFill>
                  <a:schemeClr val="tx1"/>
                </a:solidFill>
              </a:rPr>
              <a:t>(</a:t>
            </a:r>
            <a:r>
              <a:rPr lang="zh-TW" altLang="en-US" sz="2800" b="1" dirty="0" smtClean="0">
                <a:solidFill>
                  <a:schemeClr val="tx1"/>
                </a:solidFill>
              </a:rPr>
              <a:t>家用旅行都方便</a:t>
            </a:r>
            <a:r>
              <a:rPr lang="en-US" altLang="zh-TW" sz="2800" b="1" dirty="0" smtClean="0">
                <a:solidFill>
                  <a:schemeClr val="tx1"/>
                </a:solidFill>
              </a:rPr>
              <a:t>) </a:t>
            </a:r>
            <a:endParaRPr lang="en-US" altLang="zh-TW" sz="28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800" b="1" dirty="0" smtClean="0">
                <a:solidFill>
                  <a:schemeClr val="tx1"/>
                </a:solidFill>
              </a:rPr>
              <a:t>支援路由器</a:t>
            </a:r>
            <a:r>
              <a:rPr lang="en-US" altLang="zh-TW" sz="2800" b="1" dirty="0" smtClean="0">
                <a:solidFill>
                  <a:schemeClr val="tx1"/>
                </a:solidFill>
              </a:rPr>
              <a:t>, </a:t>
            </a:r>
            <a:r>
              <a:rPr lang="zh-TW" altLang="en-US" sz="2800" b="1" dirty="0" smtClean="0">
                <a:solidFill>
                  <a:schemeClr val="tx1"/>
                </a:solidFill>
              </a:rPr>
              <a:t>基地台</a:t>
            </a:r>
            <a:r>
              <a:rPr lang="en-US" altLang="zh-TW" sz="2800" b="1" dirty="0" smtClean="0">
                <a:solidFill>
                  <a:schemeClr val="tx1"/>
                </a:solidFill>
              </a:rPr>
              <a:t>(AP), </a:t>
            </a:r>
            <a:r>
              <a:rPr lang="zh-TW" altLang="en-US" sz="2800" b="1" dirty="0" smtClean="0">
                <a:solidFill>
                  <a:schemeClr val="tx1"/>
                </a:solidFill>
              </a:rPr>
              <a:t>中繼器 </a:t>
            </a:r>
            <a:r>
              <a:rPr lang="en-US" altLang="zh-TW" sz="2800" b="1" dirty="0" smtClean="0">
                <a:solidFill>
                  <a:schemeClr val="tx1"/>
                </a:solidFill>
              </a:rPr>
              <a:t>(repeater)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800" b="1" dirty="0" smtClean="0">
                <a:solidFill>
                  <a:schemeClr val="tx1"/>
                </a:solidFill>
              </a:rPr>
              <a:t>最新 </a:t>
            </a:r>
            <a:r>
              <a:rPr lang="en-US" altLang="zh-TW" sz="2800" b="1" dirty="0" smtClean="0">
                <a:solidFill>
                  <a:schemeClr val="tx1"/>
                </a:solidFill>
              </a:rPr>
              <a:t>802.11ac </a:t>
            </a:r>
            <a:r>
              <a:rPr lang="zh-TW" altLang="en-US" sz="2800" b="1" dirty="0" smtClean="0">
                <a:solidFill>
                  <a:schemeClr val="tx1"/>
                </a:solidFill>
              </a:rPr>
              <a:t>無線技術 </a:t>
            </a:r>
            <a:r>
              <a:rPr lang="en-US" altLang="zh-TW" sz="2800" b="1" dirty="0" smtClean="0">
                <a:solidFill>
                  <a:schemeClr val="tx1"/>
                </a:solidFill>
              </a:rPr>
              <a:t>(</a:t>
            </a:r>
            <a:r>
              <a:rPr lang="zh-TW" altLang="en-US" sz="2800" b="1" dirty="0" smtClean="0">
                <a:solidFill>
                  <a:schemeClr val="tx1"/>
                </a:solidFill>
              </a:rPr>
              <a:t>相容於 </a:t>
            </a:r>
            <a:r>
              <a:rPr lang="en-US" altLang="zh-TW" sz="2800" b="1" dirty="0" smtClean="0">
                <a:solidFill>
                  <a:schemeClr val="tx1"/>
                </a:solidFill>
              </a:rPr>
              <a:t>802.11 a/b/g</a:t>
            </a:r>
            <a:r>
              <a:rPr lang="en-US" altLang="zh-TW" sz="2800" b="1" dirty="0">
                <a:solidFill>
                  <a:schemeClr val="tx1"/>
                </a:solidFill>
              </a:rPr>
              <a:t>/n</a:t>
            </a:r>
            <a:r>
              <a:rPr lang="en-US" altLang="zh-TW" sz="2800" b="1" dirty="0" smtClean="0">
                <a:solidFill>
                  <a:schemeClr val="tx1"/>
                </a:solidFill>
              </a:rPr>
              <a:t>), 2.4G/5G </a:t>
            </a:r>
            <a:r>
              <a:rPr lang="zh-TW" altLang="en-US" sz="2800" b="1" dirty="0" smtClean="0">
                <a:solidFill>
                  <a:schemeClr val="tx1"/>
                </a:solidFill>
              </a:rPr>
              <a:t>雙頻同步</a:t>
            </a:r>
            <a:endParaRPr lang="en-US" altLang="zh-TW" sz="2800" b="1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800" b="1" dirty="0" smtClean="0">
                <a:solidFill>
                  <a:schemeClr val="tx1"/>
                </a:solidFill>
              </a:rPr>
              <a:t>支援雲端服務可遠端管理</a:t>
            </a:r>
            <a:endParaRPr lang="en-US" altLang="zh-TW" sz="2800" b="1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800" b="1" dirty="0" smtClean="0">
                <a:solidFill>
                  <a:schemeClr val="tx1"/>
                </a:solidFill>
              </a:rPr>
              <a:t>智慧防盜 </a:t>
            </a:r>
            <a:r>
              <a:rPr lang="en-US" altLang="zh-TW" sz="2800" b="1" dirty="0" smtClean="0">
                <a:solidFill>
                  <a:schemeClr val="tx1"/>
                </a:solidFill>
              </a:rPr>
              <a:t>(</a:t>
            </a:r>
            <a:r>
              <a:rPr lang="zh-TW" altLang="en-US" sz="2800" b="1" dirty="0" smtClean="0">
                <a:solidFill>
                  <a:schemeClr val="tx1"/>
                </a:solidFill>
              </a:rPr>
              <a:t>出門在外時可遠端遙控開關燈、放音樂</a:t>
            </a:r>
            <a:r>
              <a:rPr lang="en-US" altLang="zh-TW" sz="2800" b="1" dirty="0" smtClean="0">
                <a:solidFill>
                  <a:schemeClr val="tx1"/>
                </a:solidFill>
              </a:rPr>
              <a:t>, </a:t>
            </a:r>
            <a:r>
              <a:rPr lang="zh-TW" altLang="en-US" sz="2800" b="1" dirty="0" smtClean="0">
                <a:solidFill>
                  <a:schemeClr val="tx1"/>
                </a:solidFill>
              </a:rPr>
              <a:t>營造有人在家的氛圍</a:t>
            </a:r>
            <a:r>
              <a:rPr lang="en-US" altLang="zh-TW" sz="2800" b="1" dirty="0" smtClean="0">
                <a:solidFill>
                  <a:schemeClr val="tx1"/>
                </a:solidFill>
              </a:rPr>
              <a:t>)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800" b="1" dirty="0" smtClean="0">
                <a:solidFill>
                  <a:schemeClr val="tx1"/>
                </a:solidFill>
              </a:rPr>
              <a:t>智慧教育 </a:t>
            </a:r>
            <a:r>
              <a:rPr lang="en-US" altLang="zh-TW" sz="2800" b="1" dirty="0" smtClean="0">
                <a:solidFill>
                  <a:schemeClr val="tx1"/>
                </a:solidFill>
              </a:rPr>
              <a:t>(</a:t>
            </a:r>
            <a:r>
              <a:rPr lang="zh-TW" altLang="en-US" sz="2800" b="1" dirty="0" smtClean="0">
                <a:solidFill>
                  <a:schemeClr val="tx1"/>
                </a:solidFill>
              </a:rPr>
              <a:t>即時英語對話</a:t>
            </a:r>
            <a:r>
              <a:rPr lang="en-US" altLang="zh-TW" sz="2800" b="1" dirty="0" smtClean="0">
                <a:solidFill>
                  <a:schemeClr val="tx1"/>
                </a:solidFill>
              </a:rPr>
              <a:t>, </a:t>
            </a:r>
            <a:r>
              <a:rPr lang="zh-TW" altLang="en-US" sz="2800" b="1" dirty="0" smtClean="0">
                <a:solidFill>
                  <a:schemeClr val="tx1"/>
                </a:solidFill>
              </a:rPr>
              <a:t>訓練聽說能力</a:t>
            </a:r>
            <a:r>
              <a:rPr lang="en-US" altLang="zh-TW" sz="2800" b="1" dirty="0" smtClean="0">
                <a:solidFill>
                  <a:schemeClr val="tx1"/>
                </a:solidFill>
              </a:rPr>
              <a:t>)</a:t>
            </a:r>
            <a:endParaRPr lang="zh-TW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23" name="直線單箭頭接點 22"/>
          <p:cNvCxnSpPr/>
          <p:nvPr/>
        </p:nvCxnSpPr>
        <p:spPr>
          <a:xfrm flipV="1">
            <a:off x="16898236" y="7658722"/>
            <a:ext cx="12746" cy="192314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圖片 7" descr="image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052" y="2277871"/>
            <a:ext cx="10334846" cy="6454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圖片 13" descr="image00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6615" y="2115153"/>
            <a:ext cx="9068163" cy="8250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05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Qvoice</a:t>
            </a:r>
            <a:r>
              <a:rPr lang="en-US" altLang="zh-TW" dirty="0" smtClean="0"/>
              <a:t> Control Lutron IoT Device Demo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/>
          </p:nvPr>
        </p:nvSpPr>
        <p:spPr>
          <a:xfrm>
            <a:off x="5762586" y="9341551"/>
            <a:ext cx="11121916" cy="3763926"/>
          </a:xfrm>
          <a:ln w="63500">
            <a:solidFill>
              <a:srgbClr val="00B050"/>
            </a:solidFill>
          </a:ln>
        </p:spPr>
        <p:txBody>
          <a:bodyPr>
            <a:normAutofit fontScale="70000" lnSpcReduction="20000"/>
          </a:bodyPr>
          <a:lstStyle/>
          <a:p>
            <a:r>
              <a:rPr lang="en-US" altLang="zh-TW" dirty="0" smtClean="0">
                <a:solidFill>
                  <a:srgbClr val="0070C0"/>
                </a:solidFill>
              </a:rPr>
              <a:t>Scenario:</a:t>
            </a:r>
          </a:p>
          <a:p>
            <a:pPr marL="857250" lvl="1" indent="-857250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chemeClr val="tx1"/>
                </a:solidFill>
              </a:rPr>
              <a:t>Basic Q &amp; A</a:t>
            </a:r>
          </a:p>
          <a:p>
            <a:pPr marL="857250" lvl="1" indent="-857250">
              <a:buFont typeface="Arial" panose="020B0604020202020204" pitchFamily="34" charset="0"/>
              <a:buChar char="•"/>
            </a:pPr>
            <a:r>
              <a:rPr lang="en-US" altLang="zh-TW" dirty="0" err="1" smtClean="0">
                <a:solidFill>
                  <a:schemeClr val="tx1"/>
                </a:solidFill>
              </a:rPr>
              <a:t>IoT</a:t>
            </a:r>
            <a:r>
              <a:rPr lang="en-US" altLang="zh-TW" dirty="0" smtClean="0">
                <a:solidFill>
                  <a:schemeClr val="tx1"/>
                </a:solidFill>
              </a:rPr>
              <a:t> control</a:t>
            </a:r>
          </a:p>
          <a:p>
            <a:pPr marL="948651" lvl="3" indent="-571500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rgbClr val="FF0000"/>
                </a:solidFill>
              </a:rPr>
              <a:t>Alexa, turn on the (office) light.</a:t>
            </a:r>
          </a:p>
          <a:p>
            <a:pPr marL="948651" lvl="3" indent="-571500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rgbClr val="FF0000"/>
                </a:solidFill>
              </a:rPr>
              <a:t>Alexa, dim the office light.</a:t>
            </a:r>
          </a:p>
          <a:p>
            <a:pPr marL="948651" lvl="3" indent="-571500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rgbClr val="FF0000"/>
                </a:solidFill>
              </a:rPr>
              <a:t>Alexa, set the office light to 20 percent.</a:t>
            </a:r>
          </a:p>
          <a:p>
            <a:pPr marL="948651" lvl="3" indent="-571500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rgbClr val="FF0000"/>
                </a:solidFill>
              </a:rPr>
              <a:t>Alexa, turn off the (office) light.</a:t>
            </a: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99" y="2636875"/>
            <a:ext cx="22165077" cy="6549656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7416130" y="3052535"/>
            <a:ext cx="2403541" cy="784828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8579" tIns="68579" rIns="68579" bIns="68579" numCol="1" spcCol="38100" rtlCol="0" anchor="t">
            <a:spAutoFit/>
          </a:bodyPr>
          <a:lstStyle/>
          <a:p>
            <a:pPr marL="0" marR="0" indent="0" algn="l" defTabSz="10886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4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LTE</a:t>
            </a:r>
            <a:r>
              <a:rPr kumimoji="0" lang="en-US" altLang="zh-TW" sz="4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router</a:t>
            </a:r>
            <a:endParaRPr kumimoji="0" lang="zh-TW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3226902" y="7570381"/>
            <a:ext cx="1709440" cy="784828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8579" tIns="68579" rIns="68579" bIns="68579" numCol="1" spcCol="38100" rtlCol="0" anchor="t">
            <a:spAutoFit/>
          </a:bodyPr>
          <a:lstStyle/>
          <a:p>
            <a:pPr marL="0" marR="0" indent="0" algn="l" defTabSz="10886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42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QVoice</a:t>
            </a:r>
            <a:endParaRPr kumimoji="0" lang="zh-TW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165805" y="7612912"/>
            <a:ext cx="3330077" cy="784828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8579" tIns="68579" rIns="68579" bIns="68579" numCol="1" spcCol="38100" rtlCol="0" anchor="t">
            <a:spAutoFit/>
          </a:bodyPr>
          <a:lstStyle/>
          <a:p>
            <a:pPr marL="0" marR="0" indent="0" algn="l" defTabSz="10886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4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Lutron </a:t>
            </a:r>
            <a:r>
              <a:rPr kumimoji="0" lang="en-US" altLang="zh-TW" sz="42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IoT</a:t>
            </a:r>
            <a:r>
              <a:rPr kumimoji="0" lang="en-US" altLang="zh-TW" sz="4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GW</a:t>
            </a:r>
            <a:endParaRPr kumimoji="0" lang="zh-TW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578591" y="8133420"/>
            <a:ext cx="1335941" cy="784828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8579" tIns="68579" rIns="68579" bIns="68579" numCol="1" spcCol="38100" rtlCol="0" anchor="t">
            <a:spAutoFit/>
          </a:bodyPr>
          <a:lstStyle/>
          <a:p>
            <a:pPr marL="0" marR="0" indent="0" algn="l" defTabSz="10886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4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Lamb</a:t>
            </a:r>
            <a:endParaRPr kumimoji="0" lang="zh-TW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719975" y="3039472"/>
            <a:ext cx="2389114" cy="784828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8579" tIns="68579" rIns="68579" bIns="68579" numCol="1" spcCol="38100" rtlCol="0" anchor="t">
            <a:spAutoFit/>
          </a:bodyPr>
          <a:lstStyle/>
          <a:p>
            <a:pPr marL="0" marR="0" indent="0" algn="l" defTabSz="10886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4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Lutron </a:t>
            </a:r>
            <a:r>
              <a:rPr kumimoji="0" lang="en-US" altLang="zh-TW" sz="42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IoT</a:t>
            </a:r>
            <a:endParaRPr kumimoji="0" lang="zh-TW" alt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938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6600" dirty="0" err="1">
                <a:solidFill>
                  <a:schemeClr val="tx1"/>
                </a:solidFill>
              </a:rPr>
              <a:t>QVoice</a:t>
            </a:r>
            <a:r>
              <a:rPr lang="zh-TW" altLang="en-US" sz="6600" dirty="0">
                <a:solidFill>
                  <a:schemeClr val="tx1"/>
                </a:solidFill>
              </a:rPr>
              <a:t>軟體人力規劃</a:t>
            </a:r>
          </a:p>
        </p:txBody>
      </p:sp>
      <p:sp>
        <p:nvSpPr>
          <p:cNvPr id="4" name="矩形 3"/>
          <p:cNvSpPr/>
          <p:nvPr/>
        </p:nvSpPr>
        <p:spPr>
          <a:xfrm>
            <a:off x="10931313" y="2913960"/>
            <a:ext cx="2795685" cy="94939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66" hangingPunct="1"/>
            <a:endParaRPr lang="zh-TW" altLang="en-US" sz="4350" kern="1200">
              <a:solidFill>
                <a:prstClr val="white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931314" y="2913960"/>
            <a:ext cx="2703497" cy="761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88566" hangingPunct="1"/>
            <a:r>
              <a:rPr lang="en-US" altLang="zh-TW" sz="4350" b="1" kern="1200" dirty="0" err="1">
                <a:solidFill>
                  <a:prstClr val="black"/>
                </a:solidFill>
                <a:cs typeface="+mn-cs"/>
              </a:rPr>
              <a:t>QVoice</a:t>
            </a:r>
            <a:r>
              <a:rPr lang="en-US" altLang="zh-TW" sz="4350" b="1" kern="1200" dirty="0">
                <a:solidFill>
                  <a:prstClr val="black"/>
                </a:solidFill>
                <a:cs typeface="+mn-cs"/>
              </a:rPr>
              <a:t> SW</a:t>
            </a:r>
            <a:endParaRPr lang="zh-TW" altLang="en-US" sz="4350" b="1" kern="1200" dirty="0">
              <a:solidFill>
                <a:prstClr val="black"/>
              </a:solidFill>
              <a:cs typeface="+mn-cs"/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7396841" y="4894959"/>
            <a:ext cx="9911713" cy="702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5841076" y="5855081"/>
            <a:ext cx="2899739" cy="187126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66" hangingPunct="1"/>
            <a:endParaRPr lang="zh-TW" altLang="en-US" sz="4350" kern="1200">
              <a:solidFill>
                <a:prstClr val="white"/>
              </a:solidFill>
            </a:endParaRPr>
          </a:p>
        </p:txBody>
      </p:sp>
      <p:cxnSp>
        <p:nvCxnSpPr>
          <p:cNvPr id="19" name="直線接點 18"/>
          <p:cNvCxnSpPr>
            <a:endCxn id="12" idx="0"/>
          </p:cNvCxnSpPr>
          <p:nvPr/>
        </p:nvCxnSpPr>
        <p:spPr>
          <a:xfrm flipH="1">
            <a:off x="17290945" y="4969531"/>
            <a:ext cx="35217" cy="88555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16477383" y="6308343"/>
            <a:ext cx="14925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088566" hangingPunct="1"/>
            <a:r>
              <a:rPr lang="en-US" altLang="zh-TW" sz="3600" b="1" kern="1200" dirty="0">
                <a:solidFill>
                  <a:prstClr val="black"/>
                </a:solidFill>
                <a:cs typeface="+mn-cs"/>
              </a:rPr>
              <a:t>SW SIT</a:t>
            </a:r>
          </a:p>
          <a:p>
            <a:pPr algn="ctr" defTabSz="1088566" hangingPunct="1"/>
            <a:endParaRPr lang="zh-TW" altLang="en-US" sz="3600" b="1" kern="1200" dirty="0">
              <a:solidFill>
                <a:prstClr val="black"/>
              </a:solidFill>
              <a:cs typeface="+mn-cs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0853273" y="5788476"/>
            <a:ext cx="2899739" cy="1913947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66" hangingPunct="1"/>
            <a:endParaRPr lang="zh-TW" altLang="en-US" sz="4350" kern="1200">
              <a:solidFill>
                <a:prstClr val="white"/>
              </a:solidFill>
            </a:endParaRPr>
          </a:p>
        </p:txBody>
      </p:sp>
      <p:cxnSp>
        <p:nvCxnSpPr>
          <p:cNvPr id="49" name="直線接點 48"/>
          <p:cNvCxnSpPr>
            <a:stCxn id="4" idx="2"/>
            <a:endCxn id="47" idx="0"/>
          </p:cNvCxnSpPr>
          <p:nvPr/>
        </p:nvCxnSpPr>
        <p:spPr>
          <a:xfrm flipH="1">
            <a:off x="12303142" y="3863353"/>
            <a:ext cx="26013" cy="1925123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/>
          <p:cNvSpPr txBox="1"/>
          <p:nvPr/>
        </p:nvSpPr>
        <p:spPr>
          <a:xfrm>
            <a:off x="11607278" y="6269794"/>
            <a:ext cx="1391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088566" hangingPunct="1"/>
            <a:r>
              <a:rPr lang="en-US" altLang="zh-TW" sz="3600" b="1" kern="1200" dirty="0">
                <a:solidFill>
                  <a:prstClr val="black"/>
                </a:solidFill>
                <a:cs typeface="+mn-cs"/>
              </a:rPr>
              <a:t>Cloud</a:t>
            </a:r>
            <a:r>
              <a:rPr lang="zh-TW" altLang="en-US" sz="3600" b="1" kern="1200" dirty="0">
                <a:solidFill>
                  <a:prstClr val="black"/>
                </a:solidFill>
                <a:cs typeface="+mn-cs"/>
              </a:rPr>
              <a:t> </a:t>
            </a:r>
          </a:p>
        </p:txBody>
      </p:sp>
      <p:sp>
        <p:nvSpPr>
          <p:cNvPr id="52" name="矩形 51"/>
          <p:cNvSpPr/>
          <p:nvPr/>
        </p:nvSpPr>
        <p:spPr>
          <a:xfrm>
            <a:off x="6003771" y="5833740"/>
            <a:ext cx="2899739" cy="1913947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66" hangingPunct="1"/>
            <a:endParaRPr lang="zh-TW" altLang="en-US" sz="4350" kern="1200">
              <a:solidFill>
                <a:prstClr val="white"/>
              </a:solidFill>
            </a:endParaRPr>
          </a:p>
        </p:txBody>
      </p:sp>
      <p:sp>
        <p:nvSpPr>
          <p:cNvPr id="66" name="文字方塊 65"/>
          <p:cNvSpPr txBox="1"/>
          <p:nvPr/>
        </p:nvSpPr>
        <p:spPr>
          <a:xfrm>
            <a:off x="6349084" y="6167525"/>
            <a:ext cx="22020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88566" hangingPunct="1"/>
            <a:r>
              <a:rPr lang="en-US" altLang="zh-TW" sz="3600" b="1" kern="1200" dirty="0" err="1">
                <a:solidFill>
                  <a:prstClr val="black"/>
                </a:solidFill>
                <a:cs typeface="+mn-cs"/>
              </a:rPr>
              <a:t>QVoice</a:t>
            </a:r>
            <a:endParaRPr lang="en-US" altLang="zh-TW" sz="3600" b="1" kern="1200" dirty="0">
              <a:solidFill>
                <a:prstClr val="black"/>
              </a:solidFill>
              <a:cs typeface="+mn-cs"/>
            </a:endParaRPr>
          </a:p>
          <a:p>
            <a:pPr defTabSz="1088566" hangingPunct="1"/>
            <a:r>
              <a:rPr lang="en-US" altLang="zh-TW" sz="3600" b="1" kern="1200" dirty="0">
                <a:solidFill>
                  <a:prstClr val="black"/>
                </a:solidFill>
                <a:cs typeface="+mn-cs"/>
              </a:rPr>
              <a:t>Device SW</a:t>
            </a:r>
          </a:p>
        </p:txBody>
      </p:sp>
      <p:sp>
        <p:nvSpPr>
          <p:cNvPr id="74" name="文字方塊 73"/>
          <p:cNvSpPr txBox="1"/>
          <p:nvPr/>
        </p:nvSpPr>
        <p:spPr>
          <a:xfrm>
            <a:off x="5791809" y="7893152"/>
            <a:ext cx="156966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88566" hangingPunct="1"/>
            <a:r>
              <a:rPr lang="zh-TW" altLang="en-US" sz="3600" kern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于岱民</a:t>
            </a:r>
            <a:endParaRPr lang="en-US" altLang="zh-TW" sz="3600" kern="1200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defTabSz="1088566" hangingPunct="1"/>
            <a:r>
              <a:rPr lang="zh-TW" altLang="en-US" sz="3600" kern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蕭有廷</a:t>
            </a:r>
          </a:p>
          <a:p>
            <a:pPr defTabSz="1088566" hangingPunct="1"/>
            <a:r>
              <a:rPr lang="zh-TW" altLang="en-US" sz="3600" kern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鄭協龍</a:t>
            </a:r>
          </a:p>
          <a:p>
            <a:pPr defTabSz="1088566" hangingPunct="1"/>
            <a:r>
              <a:rPr lang="zh-TW" altLang="en-US" sz="3600" kern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陳楷富</a:t>
            </a:r>
          </a:p>
          <a:p>
            <a:pPr defTabSz="1088566" hangingPunct="1"/>
            <a:r>
              <a:rPr lang="zh-TW" altLang="en-US" sz="3600" kern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吳家豪</a:t>
            </a:r>
          </a:p>
          <a:p>
            <a:pPr defTabSz="1088566" hangingPunct="1"/>
            <a:r>
              <a:rPr lang="zh-TW" altLang="en-US" sz="3600" kern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紀彥丞</a:t>
            </a:r>
          </a:p>
          <a:p>
            <a:pPr defTabSz="1088566" hangingPunct="1"/>
            <a:r>
              <a:rPr lang="zh-TW" altLang="en-US" sz="3600" kern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姜依帆</a:t>
            </a:r>
          </a:p>
          <a:p>
            <a:pPr defTabSz="1088566" hangingPunct="1"/>
            <a:r>
              <a:rPr lang="zh-TW" altLang="en-US" sz="3600" kern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黃郁茹</a:t>
            </a:r>
          </a:p>
        </p:txBody>
      </p:sp>
      <p:sp>
        <p:nvSpPr>
          <p:cNvPr id="75" name="文字方塊 74"/>
          <p:cNvSpPr txBox="1"/>
          <p:nvPr/>
        </p:nvSpPr>
        <p:spPr>
          <a:xfrm>
            <a:off x="7502260" y="7893151"/>
            <a:ext cx="156966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88566" hangingPunct="1"/>
            <a:r>
              <a:rPr lang="zh-TW" altLang="en-US" sz="3600" kern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林毓達</a:t>
            </a:r>
            <a:endParaRPr lang="en-US" altLang="zh-TW" sz="3600" kern="1200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defTabSz="1088566" hangingPunct="1"/>
            <a:r>
              <a:rPr lang="zh-TW" altLang="en-US" sz="3600" kern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洪俊原</a:t>
            </a:r>
            <a:endParaRPr lang="en-US" altLang="zh-TW" sz="3600" kern="1200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defTabSz="1088566" hangingPunct="1"/>
            <a:r>
              <a:rPr lang="zh-TW" altLang="en-US" sz="3600" kern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許裕昇</a:t>
            </a:r>
            <a:endParaRPr lang="en-US" altLang="zh-TW" sz="3600" kern="1200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  <p:cxnSp>
        <p:nvCxnSpPr>
          <p:cNvPr id="79" name="直線接點 78"/>
          <p:cNvCxnSpPr/>
          <p:nvPr/>
        </p:nvCxnSpPr>
        <p:spPr>
          <a:xfrm flipH="1">
            <a:off x="7396841" y="4942691"/>
            <a:ext cx="35217" cy="88555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16563133" y="7911938"/>
            <a:ext cx="156966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88566" hangingPunct="1"/>
            <a:r>
              <a:rPr lang="zh-TW" altLang="en-US" sz="3600" kern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張堯翔</a:t>
            </a:r>
            <a:endParaRPr lang="en-US" altLang="zh-TW" sz="3600" kern="1200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defTabSz="1088566" hangingPunct="1"/>
            <a:r>
              <a:rPr lang="zh-TW" altLang="en-US" sz="3600" kern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吳佩君</a:t>
            </a:r>
            <a:endParaRPr lang="en-US" altLang="zh-TW" sz="3600" kern="1200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defTabSz="1088566" hangingPunct="1"/>
            <a:r>
              <a:rPr lang="zh-TW" altLang="en-US" sz="3600" kern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許哲維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1623548" y="7855577"/>
            <a:ext cx="156966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88566" hangingPunct="1"/>
            <a:r>
              <a:rPr lang="zh-TW" altLang="en-US" sz="3600" kern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黃智敏</a:t>
            </a:r>
            <a:endParaRPr lang="en-US" altLang="zh-TW" sz="3600" kern="1200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defTabSz="1088566" hangingPunct="1"/>
            <a:r>
              <a:rPr lang="zh-TW" altLang="en-US" sz="3600" kern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黃士帆</a:t>
            </a:r>
            <a:endParaRPr lang="en-US" altLang="zh-TW" sz="3600" kern="1200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defTabSz="1088566" hangingPunct="1"/>
            <a:r>
              <a:rPr lang="zh-TW" altLang="en-US" sz="3600" kern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陳品宏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7502260" y="4950727"/>
            <a:ext cx="748923" cy="761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88566" hangingPunct="1"/>
            <a:r>
              <a:rPr lang="en-US" altLang="zh-TW" sz="4350" kern="1200" dirty="0">
                <a:solidFill>
                  <a:prstClr val="black"/>
                </a:solidFill>
                <a:cs typeface="+mn-cs"/>
              </a:rPr>
              <a:t>11</a:t>
            </a:r>
            <a:endParaRPr lang="zh-TW" altLang="en-US" sz="4350" kern="1200" dirty="0">
              <a:solidFill>
                <a:prstClr val="black"/>
              </a:solidFill>
              <a:cs typeface="+mn-cs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2454464" y="4992483"/>
            <a:ext cx="466794" cy="761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88566" hangingPunct="1"/>
            <a:r>
              <a:rPr lang="en-US" altLang="zh-TW" sz="4350" kern="1200" dirty="0">
                <a:solidFill>
                  <a:prstClr val="black"/>
                </a:solidFill>
                <a:cs typeface="+mn-cs"/>
              </a:rPr>
              <a:t>3</a:t>
            </a:r>
            <a:endParaRPr lang="zh-TW" altLang="en-US" sz="4350" kern="1200" dirty="0">
              <a:solidFill>
                <a:prstClr val="black"/>
              </a:solidFill>
              <a:cs typeface="+mn-cs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7454936" y="4980642"/>
            <a:ext cx="466794" cy="761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88566" hangingPunct="1"/>
            <a:r>
              <a:rPr lang="en-US" altLang="zh-TW" sz="4350" kern="1200" dirty="0">
                <a:solidFill>
                  <a:prstClr val="black"/>
                </a:solidFill>
                <a:cs typeface="+mn-cs"/>
              </a:rPr>
              <a:t>3</a:t>
            </a:r>
            <a:endParaRPr lang="zh-TW" altLang="en-US" sz="4350" kern="1200" dirty="0">
              <a:solidFill>
                <a:prstClr val="black"/>
              </a:solidFill>
              <a:cs typeface="+mn-cs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2454465" y="3992657"/>
            <a:ext cx="748923" cy="761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88566" hangingPunct="1"/>
            <a:r>
              <a:rPr lang="en-US" altLang="zh-TW" sz="4350" kern="1200" dirty="0">
                <a:solidFill>
                  <a:prstClr val="black"/>
                </a:solidFill>
                <a:cs typeface="+mn-cs"/>
              </a:rPr>
              <a:t>17</a:t>
            </a:r>
            <a:endParaRPr lang="zh-TW" altLang="en-US" sz="4350" kern="1200" dirty="0">
              <a:solidFill>
                <a:prstClr val="black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901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SHS0017W Features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222" y="3333135"/>
            <a:ext cx="19230882" cy="861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8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System Architecture (Voice </a:t>
            </a:r>
            <a:r>
              <a:rPr lang="en-US" altLang="zh-TW" dirty="0"/>
              <a:t>Assistant)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885793" y="12376296"/>
            <a:ext cx="17613543" cy="67505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66" hangingPunct="1"/>
            <a:r>
              <a:rPr lang="en-US" altLang="zh-TW" sz="3600" kern="1200" dirty="0">
                <a:solidFill>
                  <a:prstClr val="white"/>
                </a:solidFill>
              </a:rPr>
              <a:t>RTL 8197 + RTL 8822 + ALC5680</a:t>
            </a:r>
            <a:endParaRPr lang="zh-TW" altLang="en-US" sz="3600" kern="1200" dirty="0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85802" y="11586885"/>
            <a:ext cx="17613534" cy="7708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66" hangingPunct="1"/>
            <a:r>
              <a:rPr lang="en-US" altLang="zh-TW" sz="3600" kern="1200" dirty="0">
                <a:solidFill>
                  <a:prstClr val="white"/>
                </a:solidFill>
              </a:rPr>
              <a:t>Linux Distribution</a:t>
            </a:r>
            <a:endParaRPr lang="zh-TW" altLang="en-US" sz="3600" kern="1200" dirty="0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200525" y="10588472"/>
            <a:ext cx="2316666" cy="96002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66" hangingPunct="1"/>
            <a:r>
              <a:rPr lang="en-US" altLang="zh-TW" sz="3600" kern="1200" dirty="0">
                <a:solidFill>
                  <a:prstClr val="white"/>
                </a:solidFill>
              </a:rPr>
              <a:t>OpenSSL</a:t>
            </a:r>
            <a:endParaRPr lang="zh-TW" altLang="en-US" sz="3600" kern="1200" dirty="0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969631" y="10602392"/>
            <a:ext cx="2860486" cy="92823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66" hangingPunct="1"/>
            <a:r>
              <a:rPr lang="en-US" altLang="zh-TW" sz="3600" kern="1200" dirty="0">
                <a:solidFill>
                  <a:prstClr val="white"/>
                </a:solidFill>
              </a:rPr>
              <a:t>ALSA Library</a:t>
            </a:r>
            <a:endParaRPr lang="zh-TW" altLang="en-US" sz="3600" kern="1200" dirty="0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883366" y="10620265"/>
            <a:ext cx="3029563" cy="90385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66" hangingPunct="1"/>
            <a:r>
              <a:rPr lang="en-US" altLang="zh-TW" sz="3600" kern="1200" dirty="0">
                <a:solidFill>
                  <a:prstClr val="white"/>
                </a:solidFill>
              </a:rPr>
              <a:t>Askey library</a:t>
            </a:r>
            <a:endParaRPr lang="zh-TW" altLang="en-US" sz="3600" kern="1200" dirty="0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9933864" y="10607006"/>
            <a:ext cx="3897441" cy="96002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66" hangingPunct="1"/>
            <a:r>
              <a:rPr lang="en-US" altLang="zh-TW" sz="3600" kern="1200" dirty="0">
                <a:solidFill>
                  <a:prstClr val="white"/>
                </a:solidFill>
              </a:rPr>
              <a:t>HTTP Client Library</a:t>
            </a:r>
            <a:endParaRPr lang="zh-TW" altLang="en-US" sz="3600" kern="1200" dirty="0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849838" y="10607006"/>
            <a:ext cx="5309538" cy="96002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66" hangingPunct="1"/>
            <a:r>
              <a:rPr lang="en-US" altLang="zh-TW" sz="3600" kern="1200" dirty="0" err="1">
                <a:solidFill>
                  <a:prstClr val="white"/>
                </a:solidFill>
              </a:rPr>
              <a:t>libcurl</a:t>
            </a:r>
            <a:endParaRPr lang="zh-TW" altLang="en-US" sz="3600" kern="1200" dirty="0">
              <a:solidFill>
                <a:prstClr val="white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861462" y="3006076"/>
            <a:ext cx="9149648" cy="6576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66" hangingPunct="1"/>
            <a:endParaRPr lang="zh-TW" altLang="en-US" sz="4350" kern="1200" dirty="0">
              <a:solidFill>
                <a:prstClr val="white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4633348" y="7836437"/>
            <a:ext cx="4014088" cy="6125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66" hangingPunct="1"/>
            <a:r>
              <a:rPr lang="en-US" altLang="zh-TW" sz="3600" kern="1200" dirty="0">
                <a:solidFill>
                  <a:srgbClr val="000000"/>
                </a:solidFill>
              </a:rPr>
              <a:t>Authentication</a:t>
            </a:r>
            <a:endParaRPr lang="zh-TW" altLang="en-US" sz="3600" kern="1200" dirty="0">
              <a:solidFill>
                <a:srgbClr val="0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387992" y="8121368"/>
            <a:ext cx="3962096" cy="56247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66" hangingPunct="1"/>
            <a:r>
              <a:rPr lang="en-US" altLang="zh-TW" sz="3600" kern="1200" dirty="0">
                <a:solidFill>
                  <a:srgbClr val="000000"/>
                </a:solidFill>
              </a:rPr>
              <a:t>Device </a:t>
            </a:r>
            <a:r>
              <a:rPr lang="en-US" altLang="zh-TW" sz="3600" kern="1200" dirty="0" err="1">
                <a:solidFill>
                  <a:srgbClr val="000000"/>
                </a:solidFill>
              </a:rPr>
              <a:t>Config</a:t>
            </a:r>
            <a:r>
              <a:rPr lang="en-US" altLang="zh-TW" sz="3600" kern="1200" dirty="0">
                <a:solidFill>
                  <a:srgbClr val="000000"/>
                </a:solidFill>
              </a:rPr>
              <a:t>.</a:t>
            </a:r>
            <a:endParaRPr lang="zh-TW" altLang="en-US" sz="3600" kern="1200" dirty="0">
              <a:solidFill>
                <a:srgbClr val="00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386781" y="6537699"/>
            <a:ext cx="3944774" cy="5612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66" hangingPunct="1"/>
            <a:r>
              <a:rPr lang="en-US" altLang="zh-TW" sz="3600" kern="1200" dirty="0">
                <a:solidFill>
                  <a:srgbClr val="000000"/>
                </a:solidFill>
              </a:rPr>
              <a:t>HTTP/2</a:t>
            </a:r>
            <a:endParaRPr lang="zh-TW" altLang="en-US" sz="3600" kern="1200" dirty="0">
              <a:solidFill>
                <a:srgbClr val="00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4633348" y="8710781"/>
            <a:ext cx="4019460" cy="6871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66" hangingPunct="1"/>
            <a:r>
              <a:rPr lang="en-US" altLang="zh-TW" sz="3600" kern="1200" dirty="0">
                <a:solidFill>
                  <a:srgbClr val="000000"/>
                </a:solidFill>
              </a:rPr>
              <a:t>Wake Word Handle</a:t>
            </a:r>
            <a:endParaRPr lang="zh-TW" altLang="en-US" sz="3600" kern="1200" dirty="0">
              <a:solidFill>
                <a:srgbClr val="000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0373347" y="5664825"/>
            <a:ext cx="3939674" cy="71047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66" hangingPunct="1"/>
            <a:r>
              <a:rPr lang="en-US" altLang="zh-TW" sz="3600" kern="1200" dirty="0">
                <a:solidFill>
                  <a:srgbClr val="000000"/>
                </a:solidFill>
              </a:rPr>
              <a:t>Request Message</a:t>
            </a:r>
            <a:endParaRPr lang="zh-TW" altLang="en-US" sz="3600" kern="1200" dirty="0">
              <a:solidFill>
                <a:srgbClr val="00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349715" y="4838891"/>
            <a:ext cx="3962090" cy="6465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66" hangingPunct="1"/>
            <a:r>
              <a:rPr lang="en-US" altLang="zh-TW" sz="3600" kern="1200" dirty="0">
                <a:solidFill>
                  <a:srgbClr val="000000"/>
                </a:solidFill>
              </a:rPr>
              <a:t>Response Message</a:t>
            </a:r>
            <a:endParaRPr lang="zh-TW" altLang="en-US" sz="3600" kern="1200" dirty="0">
              <a:solidFill>
                <a:srgbClr val="000000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4610160" y="6953776"/>
            <a:ext cx="3981676" cy="7110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66" hangingPunct="1"/>
            <a:r>
              <a:rPr lang="en-US" altLang="zh-TW" sz="3600" kern="1200" dirty="0">
                <a:solidFill>
                  <a:srgbClr val="000000"/>
                </a:solidFill>
              </a:rPr>
              <a:t>Alerts processing</a:t>
            </a:r>
            <a:endParaRPr lang="zh-TW" altLang="en-US" sz="3600" kern="1200" dirty="0">
              <a:solidFill>
                <a:srgbClr val="00000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4596282" y="5732062"/>
            <a:ext cx="4019460" cy="10856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66" hangingPunct="1"/>
            <a:r>
              <a:rPr lang="en-US" altLang="zh-TW" sz="3600" kern="1200" dirty="0">
                <a:solidFill>
                  <a:srgbClr val="000000"/>
                </a:solidFill>
              </a:rPr>
              <a:t>Audio player processing</a:t>
            </a:r>
            <a:endParaRPr lang="zh-TW" altLang="en-US" sz="3600" kern="1200" dirty="0">
              <a:solidFill>
                <a:srgbClr val="00000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4591627" y="4838891"/>
            <a:ext cx="3987047" cy="7517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66" hangingPunct="1"/>
            <a:r>
              <a:rPr lang="en-US" altLang="zh-TW" sz="3600" kern="1200" dirty="0">
                <a:solidFill>
                  <a:srgbClr val="000000"/>
                </a:solidFill>
              </a:rPr>
              <a:t>Context processing</a:t>
            </a:r>
            <a:endParaRPr lang="zh-TW" altLang="en-US" sz="3600" kern="1200" dirty="0">
              <a:solidFill>
                <a:srgbClr val="00000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0369461" y="7290068"/>
            <a:ext cx="3962094" cy="6960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66" hangingPunct="1"/>
            <a:r>
              <a:rPr lang="en-US" altLang="zh-TW" sz="3600" kern="1200" dirty="0">
                <a:solidFill>
                  <a:srgbClr val="000000"/>
                </a:solidFill>
              </a:rPr>
              <a:t>Alexa Settings</a:t>
            </a:r>
            <a:endParaRPr lang="zh-TW" altLang="en-US" sz="3600" kern="1200" dirty="0">
              <a:solidFill>
                <a:srgbClr val="000000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337755" y="3702105"/>
            <a:ext cx="3957661" cy="9536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66" hangingPunct="1"/>
            <a:r>
              <a:rPr lang="en-US" altLang="zh-TW" sz="3600" kern="1200" dirty="0" err="1">
                <a:solidFill>
                  <a:srgbClr val="000000"/>
                </a:solidFill>
              </a:rPr>
              <a:t>Speechrecognizer</a:t>
            </a:r>
            <a:r>
              <a:rPr lang="en-US" altLang="zh-TW" sz="3600" kern="1200" dirty="0">
                <a:solidFill>
                  <a:srgbClr val="000000"/>
                </a:solidFill>
              </a:rPr>
              <a:t> Processing</a:t>
            </a:r>
            <a:endParaRPr lang="zh-TW" altLang="en-US" sz="3600" kern="1200" dirty="0">
              <a:solidFill>
                <a:srgbClr val="000000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4591626" y="3701983"/>
            <a:ext cx="3987049" cy="8949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66" hangingPunct="1"/>
            <a:r>
              <a:rPr lang="en-US" altLang="zh-TW" sz="3600" kern="1200" dirty="0" err="1">
                <a:solidFill>
                  <a:srgbClr val="000000"/>
                </a:solidFill>
              </a:rPr>
              <a:t>Speechsynthesisizer</a:t>
            </a:r>
            <a:r>
              <a:rPr lang="en-US" altLang="zh-TW" sz="3600" kern="1200" dirty="0">
                <a:solidFill>
                  <a:srgbClr val="000000"/>
                </a:solidFill>
              </a:rPr>
              <a:t> processing</a:t>
            </a:r>
            <a:endParaRPr lang="zh-TW" altLang="en-US" sz="3600" kern="1200" dirty="0">
              <a:solidFill>
                <a:srgbClr val="000000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2900142" y="3140585"/>
            <a:ext cx="3259369" cy="5246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66" hangingPunct="1"/>
            <a:r>
              <a:rPr lang="en-US" altLang="zh-TW" sz="3600" kern="1200" dirty="0">
                <a:solidFill>
                  <a:srgbClr val="000000"/>
                </a:solidFill>
              </a:rPr>
              <a:t>Alexa C Client</a:t>
            </a:r>
            <a:endParaRPr lang="zh-TW" altLang="en-US" sz="3600" kern="1200" dirty="0">
              <a:solidFill>
                <a:srgbClr val="000000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3885801" y="5809873"/>
            <a:ext cx="5694567" cy="9930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66" hangingPunct="1"/>
            <a:r>
              <a:rPr lang="en-US" altLang="zh-TW" sz="3600" kern="1200" dirty="0">
                <a:solidFill>
                  <a:prstClr val="white"/>
                </a:solidFill>
              </a:rPr>
              <a:t>Get </a:t>
            </a:r>
            <a:r>
              <a:rPr lang="en-US" altLang="zh-TW" sz="3600" kern="1200" dirty="0" err="1">
                <a:solidFill>
                  <a:prstClr val="white"/>
                </a:solidFill>
              </a:rPr>
              <a:t>refreshtoken</a:t>
            </a:r>
            <a:endParaRPr lang="en-US" altLang="zh-TW" sz="3600" kern="1200" dirty="0">
              <a:solidFill>
                <a:prstClr val="white"/>
              </a:solidFill>
            </a:endParaRPr>
          </a:p>
          <a:p>
            <a:pPr algn="ctr" defTabSz="1088566" hangingPunct="1"/>
            <a:r>
              <a:rPr lang="en-US" altLang="zh-TW" sz="3600" kern="1200" dirty="0">
                <a:solidFill>
                  <a:prstClr val="white"/>
                </a:solidFill>
              </a:rPr>
              <a:t>(registration)</a:t>
            </a:r>
            <a:endParaRPr lang="zh-TW" altLang="en-US" sz="3600" kern="1200" dirty="0">
              <a:solidFill>
                <a:prstClr val="white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3885802" y="6988042"/>
            <a:ext cx="5725790" cy="69549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5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5">
                  <a:lumMod val="60000"/>
                  <a:lumOff val="4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66" hangingPunct="1"/>
            <a:r>
              <a:rPr lang="en-US" altLang="zh-TW" sz="3600" kern="1200" dirty="0">
                <a:solidFill>
                  <a:prstClr val="white"/>
                </a:solidFill>
              </a:rPr>
              <a:t>Web server for  setup</a:t>
            </a:r>
            <a:endParaRPr lang="zh-TW" altLang="en-US" sz="3600" kern="1200" dirty="0">
              <a:solidFill>
                <a:prstClr val="white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3867085" y="9804798"/>
            <a:ext cx="15203708" cy="6672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66" hangingPunct="1"/>
            <a:r>
              <a:rPr lang="en-US" altLang="zh-TW" sz="4350" kern="1200" dirty="0">
                <a:solidFill>
                  <a:prstClr val="white"/>
                </a:solidFill>
              </a:rPr>
              <a:t>ALSA </a:t>
            </a:r>
            <a:r>
              <a:rPr lang="en-US" altLang="zh-TW" sz="4350" kern="1200" dirty="0" err="1">
                <a:solidFill>
                  <a:prstClr val="white"/>
                </a:solidFill>
              </a:rPr>
              <a:t>config</a:t>
            </a:r>
            <a:r>
              <a:rPr lang="en-US" altLang="zh-TW" sz="4350" kern="1200" dirty="0">
                <a:solidFill>
                  <a:prstClr val="white"/>
                </a:solidFill>
              </a:rPr>
              <a:t> for microphone &amp; speaker</a:t>
            </a:r>
            <a:endParaRPr lang="zh-TW" altLang="en-US" sz="4350" kern="1200" dirty="0">
              <a:solidFill>
                <a:prstClr val="white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885802" y="7994834"/>
            <a:ext cx="5725790" cy="162087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66" hangingPunct="1"/>
            <a:r>
              <a:rPr lang="en-US" altLang="zh-TW" sz="3600" kern="1200" dirty="0">
                <a:solidFill>
                  <a:prstClr val="white"/>
                </a:solidFill>
              </a:rPr>
              <a:t>Wake word engine</a:t>
            </a:r>
          </a:p>
          <a:p>
            <a:pPr algn="ctr" defTabSz="1088566" hangingPunct="1"/>
            <a:endParaRPr lang="en-US" altLang="zh-TW" sz="3600" kern="1200" dirty="0">
              <a:solidFill>
                <a:prstClr val="white"/>
              </a:solidFill>
            </a:endParaRPr>
          </a:p>
          <a:p>
            <a:pPr algn="ctr" defTabSz="1088566" hangingPunct="1"/>
            <a:endParaRPr lang="zh-TW" altLang="en-US" sz="3600" kern="1200" dirty="0">
              <a:solidFill>
                <a:prstClr val="white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4071642" y="8595458"/>
            <a:ext cx="5063684" cy="8967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66" hangingPunct="1"/>
            <a:r>
              <a:rPr lang="en-US" altLang="zh-TW" sz="3000" b="1" kern="1200" dirty="0">
                <a:solidFill>
                  <a:prstClr val="black"/>
                </a:solidFill>
              </a:rPr>
              <a:t>Sensory lib</a:t>
            </a:r>
          </a:p>
          <a:p>
            <a:pPr algn="ctr" defTabSz="1088566" hangingPunct="1"/>
            <a:r>
              <a:rPr lang="en-US" altLang="zh-TW" sz="3000" b="1" kern="1200" dirty="0" err="1">
                <a:solidFill>
                  <a:prstClr val="black"/>
                </a:solidFill>
              </a:rPr>
              <a:t>WakeWordDetected</a:t>
            </a:r>
            <a:r>
              <a:rPr lang="en-US" altLang="zh-TW" sz="3000" b="1" kern="1200" dirty="0">
                <a:solidFill>
                  <a:prstClr val="black"/>
                </a:solidFill>
              </a:rPr>
              <a:t>()</a:t>
            </a:r>
          </a:p>
        </p:txBody>
      </p:sp>
      <p:grpSp>
        <p:nvGrpSpPr>
          <p:cNvPr id="3" name="群組 2"/>
          <p:cNvGrpSpPr/>
          <p:nvPr/>
        </p:nvGrpSpPr>
        <p:grpSpPr>
          <a:xfrm>
            <a:off x="19241885" y="3068884"/>
            <a:ext cx="4913013" cy="5845820"/>
            <a:chOff x="12829177" y="2442722"/>
            <a:chExt cx="3275662" cy="3897594"/>
          </a:xfrm>
        </p:grpSpPr>
        <p:sp>
          <p:nvSpPr>
            <p:cNvPr id="40" name="矩形 39"/>
            <p:cNvSpPr/>
            <p:nvPr/>
          </p:nvSpPr>
          <p:spPr>
            <a:xfrm>
              <a:off x="13057887" y="3641043"/>
              <a:ext cx="875211" cy="362858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5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5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88566" hangingPunct="1"/>
              <a:endParaRPr lang="zh-TW" altLang="en-US" sz="4350" kern="1200">
                <a:solidFill>
                  <a:prstClr val="white"/>
                </a:solidFill>
              </a:endParaRPr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13960392" y="3608419"/>
              <a:ext cx="1989542" cy="3693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088566" hangingPunct="1"/>
              <a:r>
                <a:rPr lang="en-US" altLang="zh-TW" sz="3000" kern="1200" dirty="0">
                  <a:solidFill>
                    <a:prstClr val="black"/>
                  </a:solidFill>
                  <a:cs typeface="+mn-cs"/>
                </a:rPr>
                <a:t>Askey Customized</a:t>
              </a:r>
              <a:endParaRPr lang="zh-TW" altLang="en-US" sz="3000" kern="1200" dirty="0">
                <a:solidFill>
                  <a:prstClr val="black"/>
                </a:solidFill>
                <a:cs typeface="+mn-cs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13046511" y="4153895"/>
              <a:ext cx="875211" cy="36285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88566" hangingPunct="1"/>
              <a:endParaRPr lang="zh-TW" altLang="en-US" sz="4350" kern="1200">
                <a:solidFill>
                  <a:prstClr val="white"/>
                </a:solidFill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13825449" y="4181756"/>
              <a:ext cx="2248143" cy="3693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088566" hangingPunct="1"/>
              <a:r>
                <a:rPr lang="en-US" altLang="zh-TW" sz="3000" kern="1200" dirty="0">
                  <a:solidFill>
                    <a:prstClr val="black"/>
                  </a:solidFill>
                  <a:cs typeface="+mn-cs"/>
                </a:rPr>
                <a:t> </a:t>
              </a:r>
              <a:r>
                <a:rPr lang="en-US" altLang="zh-TW" sz="3000" kern="1200" dirty="0" err="1">
                  <a:solidFill>
                    <a:prstClr val="black"/>
                  </a:solidFill>
                  <a:cs typeface="+mn-cs"/>
                </a:rPr>
                <a:t>RealTek</a:t>
              </a:r>
              <a:r>
                <a:rPr lang="en-US" altLang="zh-TW" sz="3000" kern="1200" dirty="0">
                  <a:solidFill>
                    <a:prstClr val="black"/>
                  </a:solidFill>
                  <a:cs typeface="+mn-cs"/>
                </a:rPr>
                <a:t>  </a:t>
              </a:r>
              <a:r>
                <a:rPr lang="en-US" altLang="zh-TW" sz="3000" kern="1200" dirty="0" err="1">
                  <a:solidFill>
                    <a:prstClr val="black"/>
                  </a:solidFill>
                  <a:cs typeface="+mn-cs"/>
                </a:rPr>
                <a:t>alexa</a:t>
              </a:r>
              <a:r>
                <a:rPr lang="en-US" altLang="zh-TW" sz="3000" kern="1200" dirty="0">
                  <a:solidFill>
                    <a:prstClr val="black"/>
                  </a:solidFill>
                  <a:cs typeface="+mn-cs"/>
                </a:rPr>
                <a:t> client</a:t>
              </a:r>
              <a:endParaRPr lang="zh-TW" altLang="en-US" sz="3000" kern="1200" dirty="0">
                <a:solidFill>
                  <a:prstClr val="black"/>
                </a:solidFill>
                <a:cs typeface="+mn-cs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13033172" y="4723153"/>
              <a:ext cx="875211" cy="362858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88566" hangingPunct="1"/>
              <a:endParaRPr lang="zh-TW" altLang="en-US" sz="4350" kern="1200">
                <a:solidFill>
                  <a:prstClr val="white"/>
                </a:solidFill>
              </a:endParaRPr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13935368" y="4725135"/>
              <a:ext cx="2164180" cy="3693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088566" hangingPunct="1"/>
              <a:r>
                <a:rPr lang="en-US" altLang="zh-TW" sz="3000" kern="1200" dirty="0">
                  <a:solidFill>
                    <a:prstClr val="black"/>
                  </a:solidFill>
                  <a:cs typeface="+mn-cs"/>
                </a:rPr>
                <a:t>Open source library</a:t>
              </a:r>
              <a:endParaRPr lang="zh-TW" altLang="en-US" sz="3000" kern="1200" dirty="0">
                <a:solidFill>
                  <a:prstClr val="black"/>
                </a:solidFill>
                <a:cs typeface="+mn-cs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13032863" y="5281835"/>
              <a:ext cx="875211" cy="3628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88566" hangingPunct="1"/>
              <a:endParaRPr lang="zh-TW" altLang="en-US" sz="4350" kern="1200">
                <a:solidFill>
                  <a:prstClr val="white"/>
                </a:solidFill>
              </a:endParaRPr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13960081" y="5249211"/>
              <a:ext cx="670334" cy="3693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088566" hangingPunct="1"/>
              <a:r>
                <a:rPr lang="en-US" altLang="zh-TW" sz="3000" kern="1200" dirty="0">
                  <a:solidFill>
                    <a:prstClr val="black"/>
                  </a:solidFill>
                  <a:cs typeface="+mn-cs"/>
                </a:rPr>
                <a:t>Linux</a:t>
              </a:r>
              <a:endParaRPr lang="zh-TW" altLang="en-US" sz="3000" kern="1200" dirty="0">
                <a:solidFill>
                  <a:prstClr val="black"/>
                </a:solidFill>
                <a:cs typeface="+mn-cs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3020507" y="5796709"/>
              <a:ext cx="875211" cy="36285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88566" hangingPunct="1"/>
              <a:endParaRPr lang="zh-TW" altLang="en-US" sz="4350" kern="1200">
                <a:solidFill>
                  <a:prstClr val="white"/>
                </a:solidFill>
              </a:endParaRPr>
            </a:p>
          </p:txBody>
        </p:sp>
        <p:sp>
          <p:nvSpPr>
            <p:cNvPr id="51" name="文字方塊 50"/>
            <p:cNvSpPr txBox="1"/>
            <p:nvPr/>
          </p:nvSpPr>
          <p:spPr>
            <a:xfrm>
              <a:off x="13984795" y="5764085"/>
              <a:ext cx="1144742" cy="3693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088566" hangingPunct="1"/>
              <a:r>
                <a:rPr lang="en-US" altLang="zh-TW" sz="3000" kern="1200" dirty="0">
                  <a:solidFill>
                    <a:prstClr val="black"/>
                  </a:solidFill>
                  <a:cs typeface="+mn-cs"/>
                </a:rPr>
                <a:t>Hardware</a:t>
              </a:r>
              <a:endParaRPr lang="zh-TW" altLang="en-US" sz="3000" kern="1200" dirty="0">
                <a:solidFill>
                  <a:prstClr val="black"/>
                </a:solidFill>
                <a:cs typeface="+mn-cs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12829177" y="2442722"/>
              <a:ext cx="3266690" cy="3897594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88566" hangingPunct="1"/>
              <a:endParaRPr lang="zh-TW" altLang="en-US" sz="4350" kern="1200">
                <a:solidFill>
                  <a:prstClr val="white"/>
                </a:solidFill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13032861" y="2633685"/>
              <a:ext cx="875211" cy="36285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88566" hangingPunct="1"/>
              <a:endParaRPr lang="zh-TW" altLang="en-US" sz="4350" kern="1200">
                <a:solidFill>
                  <a:prstClr val="white"/>
                </a:solidFill>
              </a:endParaRPr>
            </a:p>
          </p:txBody>
        </p:sp>
        <p:sp>
          <p:nvSpPr>
            <p:cNvPr id="65" name="文字方塊 64"/>
            <p:cNvSpPr txBox="1"/>
            <p:nvPr/>
          </p:nvSpPr>
          <p:spPr>
            <a:xfrm>
              <a:off x="13949289" y="2644919"/>
              <a:ext cx="1540059" cy="3693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088566" hangingPunct="1"/>
              <a:r>
                <a:rPr lang="en-US" altLang="zh-TW" sz="3000" kern="1200" dirty="0">
                  <a:solidFill>
                    <a:prstClr val="black"/>
                  </a:solidFill>
                  <a:cs typeface="+mn-cs"/>
                </a:rPr>
                <a:t>Askey porting</a:t>
              </a:r>
              <a:endParaRPr lang="zh-TW" altLang="en-US" sz="3000" kern="1200" dirty="0">
                <a:solidFill>
                  <a:prstClr val="black"/>
                </a:solidFill>
                <a:cs typeface="+mn-cs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13024842" y="3142523"/>
              <a:ext cx="875211" cy="36285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88566" hangingPunct="1"/>
              <a:endParaRPr lang="zh-TW" altLang="en-US" sz="4350" kern="1200">
                <a:solidFill>
                  <a:prstClr val="white"/>
                </a:solidFill>
              </a:endParaRPr>
            </a:p>
          </p:txBody>
        </p:sp>
        <p:sp>
          <p:nvSpPr>
            <p:cNvPr id="61" name="文字方塊 60"/>
            <p:cNvSpPr txBox="1"/>
            <p:nvPr/>
          </p:nvSpPr>
          <p:spPr>
            <a:xfrm>
              <a:off x="13952372" y="3196864"/>
              <a:ext cx="2152467" cy="369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88566" hangingPunct="1"/>
              <a:r>
                <a:rPr lang="en-US" altLang="zh-TW" sz="3000" kern="1200" dirty="0">
                  <a:solidFill>
                    <a:prstClr val="black"/>
                  </a:solidFill>
                  <a:cs typeface="+mn-cs"/>
                </a:rPr>
                <a:t>Wake word engine</a:t>
              </a:r>
              <a:endParaRPr lang="zh-TW" altLang="en-US" sz="3000" kern="1200" dirty="0">
                <a:solidFill>
                  <a:prstClr val="black"/>
                </a:solidFill>
                <a:cs typeface="+mn-cs"/>
              </a:endParaRPr>
            </a:p>
          </p:txBody>
        </p:sp>
      </p:grpSp>
      <p:sp>
        <p:nvSpPr>
          <p:cNvPr id="66" name="矩形 65"/>
          <p:cNvSpPr/>
          <p:nvPr/>
        </p:nvSpPr>
        <p:spPr>
          <a:xfrm>
            <a:off x="3867085" y="4785218"/>
            <a:ext cx="5713284" cy="78456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66" hangingPunct="1"/>
            <a:r>
              <a:rPr lang="en-US" altLang="zh-TW" sz="3600" kern="1200" dirty="0">
                <a:solidFill>
                  <a:prstClr val="white"/>
                </a:solidFill>
              </a:rPr>
              <a:t>MQTT Client/Server</a:t>
            </a:r>
            <a:endParaRPr lang="zh-TW" altLang="en-US" sz="3600" kern="1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08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/>
        </p:nvSpPr>
        <p:spPr>
          <a:xfrm>
            <a:off x="18862787" y="3029616"/>
            <a:ext cx="5117642" cy="4241420"/>
          </a:xfrm>
          <a:prstGeom prst="rect">
            <a:avLst/>
          </a:prstGeom>
          <a:solidFill>
            <a:schemeClr val="bg1"/>
          </a:solidFill>
          <a:ln w="3175"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6300">
              <a:solidFill>
                <a:srgbClr val="FFFFFF"/>
              </a:solidFill>
            </a:endParaRPr>
          </a:p>
        </p:txBody>
      </p:sp>
      <p:sp>
        <p:nvSpPr>
          <p:cNvPr id="3" name="圓角矩形 2"/>
          <p:cNvSpPr/>
          <p:nvPr/>
        </p:nvSpPr>
        <p:spPr>
          <a:xfrm>
            <a:off x="1280752" y="8971241"/>
            <a:ext cx="16990456" cy="397463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00">
              <a:solidFill>
                <a:srgbClr val="FFFFFF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Cloud Architecture for Alexa</a:t>
            </a:r>
            <a:endParaRPr lang="zh-TW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19168750" y="3430579"/>
            <a:ext cx="1312688" cy="54423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600">
              <a:solidFill>
                <a:srgbClr val="FFFFFF"/>
              </a:solidFill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20521913" y="3148699"/>
            <a:ext cx="32111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dirty="0"/>
              <a:t>Project Customized</a:t>
            </a:r>
          </a:p>
          <a:p>
            <a:r>
              <a:rPr lang="en-US" altLang="zh-TW" sz="3000" dirty="0"/>
              <a:t>service</a:t>
            </a:r>
            <a:endParaRPr lang="zh-TW" altLang="en-US" sz="3000" dirty="0"/>
          </a:p>
        </p:txBody>
      </p:sp>
      <p:sp>
        <p:nvSpPr>
          <p:cNvPr id="48" name="矩形 47"/>
          <p:cNvSpPr/>
          <p:nvPr/>
        </p:nvSpPr>
        <p:spPr>
          <a:xfrm>
            <a:off x="19168286" y="4565523"/>
            <a:ext cx="1312688" cy="54423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600">
              <a:solidFill>
                <a:srgbClr val="FFFFFF"/>
              </a:solidFill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20558979" y="4272205"/>
            <a:ext cx="32319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dirty="0" err="1"/>
              <a:t>Askey</a:t>
            </a:r>
            <a:r>
              <a:rPr lang="en-US" altLang="zh-TW" sz="3000" dirty="0"/>
              <a:t> Cloud </a:t>
            </a:r>
            <a:br>
              <a:rPr lang="en-US" altLang="zh-TW" sz="3000" dirty="0"/>
            </a:br>
            <a:r>
              <a:rPr lang="en-US" altLang="zh-TW" sz="3000" dirty="0"/>
              <a:t>Component Service</a:t>
            </a:r>
            <a:endParaRPr lang="zh-TW" altLang="en-US" sz="3000" dirty="0"/>
          </a:p>
        </p:txBody>
      </p:sp>
      <p:sp>
        <p:nvSpPr>
          <p:cNvPr id="50" name="矩形 49"/>
          <p:cNvSpPr/>
          <p:nvPr/>
        </p:nvSpPr>
        <p:spPr>
          <a:xfrm>
            <a:off x="19149754" y="5553735"/>
            <a:ext cx="1312688" cy="54423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600">
              <a:solidFill>
                <a:srgbClr val="000000"/>
              </a:solidFill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20596045" y="5504804"/>
            <a:ext cx="21291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dirty="0"/>
              <a:t>AWS Service</a:t>
            </a:r>
            <a:endParaRPr lang="zh-TW" altLang="en-US" sz="3000" dirty="0"/>
          </a:p>
        </p:txBody>
      </p:sp>
      <p:sp>
        <p:nvSpPr>
          <p:cNvPr id="54" name="矩形 53"/>
          <p:cNvSpPr/>
          <p:nvPr/>
        </p:nvSpPr>
        <p:spPr>
          <a:xfrm>
            <a:off x="5733469" y="3525235"/>
            <a:ext cx="3957662" cy="95362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rgbClr val="FFFFFF"/>
                </a:solidFill>
              </a:rPr>
              <a:t>OAuth A</a:t>
            </a:r>
            <a:r>
              <a:rPr lang="en-US" sz="3600" dirty="0">
                <a:solidFill>
                  <a:srgbClr val="FFFFFF"/>
                </a:solidFill>
              </a:rPr>
              <a:t>ggregate</a:t>
            </a:r>
            <a:endParaRPr lang="zh-TW" altLang="en-US" sz="3600" dirty="0">
              <a:solidFill>
                <a:srgbClr val="FFFFFF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733469" y="4603537"/>
            <a:ext cx="3957662" cy="953626"/>
          </a:xfrm>
          <a:prstGeom prst="rect">
            <a:avLst/>
          </a:prstGeom>
          <a:solidFill>
            <a:schemeClr val="accent3"/>
          </a:solidFill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rgbClr val="FFFFFF"/>
                </a:solidFill>
              </a:rPr>
              <a:t>Identity Service Connect (LWA)</a:t>
            </a:r>
            <a:endParaRPr lang="zh-TW" altLang="en-US" sz="3600" dirty="0">
              <a:solidFill>
                <a:srgbClr val="FFFFFF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639353" y="6792839"/>
            <a:ext cx="3957662" cy="95362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rgbClr val="FFFFFF"/>
                </a:solidFill>
              </a:rPr>
              <a:t>Device Registry</a:t>
            </a:r>
            <a:endParaRPr lang="zh-TW" altLang="en-US" sz="3600" dirty="0">
              <a:solidFill>
                <a:srgbClr val="FFFFFF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3908451" y="9335509"/>
            <a:ext cx="3957662" cy="95362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rgbClr val="000000"/>
                </a:solidFill>
              </a:rPr>
              <a:t>IoT Rule Engine</a:t>
            </a:r>
            <a:endParaRPr lang="zh-TW" altLang="en-US" sz="3600" dirty="0">
              <a:solidFill>
                <a:srgbClr val="000000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5748099" y="10478527"/>
            <a:ext cx="3957662" cy="95362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0000"/>
                </a:solidFill>
              </a:rPr>
              <a:t>Columnar Storage</a:t>
            </a:r>
            <a:endParaRPr lang="zh-TW" altLang="en-US" sz="3600" dirty="0">
              <a:solidFill>
                <a:srgbClr val="000000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9827441" y="5703637"/>
            <a:ext cx="3957662" cy="953626"/>
          </a:xfrm>
          <a:prstGeom prst="rect">
            <a:avLst/>
          </a:prstGeom>
          <a:solidFill>
            <a:schemeClr val="accent3"/>
          </a:solidFill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rgbClr val="FFFFFF"/>
                </a:solidFill>
              </a:rPr>
              <a:t>IoT Rule</a:t>
            </a:r>
            <a:endParaRPr lang="zh-TW" altLang="en-US" sz="3600" dirty="0">
              <a:solidFill>
                <a:srgbClr val="FFFFFF"/>
              </a:solidFill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645981" y="10478527"/>
            <a:ext cx="3957662" cy="95362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0000"/>
                </a:solidFill>
              </a:rPr>
              <a:t>NO SQL</a:t>
            </a:r>
            <a:endParaRPr lang="zh-TW" altLang="en-US" sz="3600" dirty="0">
              <a:solidFill>
                <a:srgbClr val="000000"/>
              </a:solidFill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1645981" y="9335509"/>
            <a:ext cx="3957662" cy="95362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0000"/>
                </a:solidFill>
              </a:rPr>
              <a:t>MQTT Server</a:t>
            </a:r>
            <a:endParaRPr lang="zh-TW" altLang="en-US" sz="3600" dirty="0">
              <a:solidFill>
                <a:srgbClr val="000000"/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5733469" y="9335509"/>
            <a:ext cx="3957662" cy="95362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rgbClr val="000000"/>
                </a:solidFill>
              </a:rPr>
              <a:t>Web Server</a:t>
            </a:r>
            <a:endParaRPr lang="zh-TW" altLang="en-US" sz="3600" dirty="0">
              <a:solidFill>
                <a:srgbClr val="000000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9864389" y="11603735"/>
            <a:ext cx="3957662" cy="95362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0000"/>
                </a:solidFill>
              </a:rPr>
              <a:t>CDN Service</a:t>
            </a:r>
            <a:endParaRPr lang="zh-TW" altLang="en-US" sz="3600" dirty="0">
              <a:solidFill>
                <a:srgbClr val="000000"/>
              </a:solidFill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13980679" y="11603735"/>
            <a:ext cx="3957662" cy="95362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0000"/>
                </a:solidFill>
              </a:rPr>
              <a:t>DNS Service</a:t>
            </a:r>
            <a:endParaRPr lang="zh-TW" altLang="en-US" sz="3600" dirty="0">
              <a:solidFill>
                <a:srgbClr val="000000"/>
              </a:solidFill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3952339" y="10469621"/>
            <a:ext cx="3957662" cy="95362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0000"/>
                </a:solidFill>
              </a:rPr>
              <a:t>Cross AZ backup</a:t>
            </a:r>
            <a:endParaRPr lang="zh-TW" altLang="en-US" sz="3600" dirty="0">
              <a:solidFill>
                <a:srgbClr val="000000"/>
              </a:solidFill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13908451" y="3525235"/>
            <a:ext cx="3957662" cy="953626"/>
          </a:xfrm>
          <a:prstGeom prst="rect">
            <a:avLst/>
          </a:prstGeom>
          <a:solidFill>
            <a:schemeClr val="accent3"/>
          </a:solidFill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rgbClr val="FFFFFF"/>
                </a:solidFill>
              </a:rPr>
              <a:t>FOTA Service</a:t>
            </a:r>
            <a:endParaRPr lang="zh-TW" altLang="en-US" sz="3600" dirty="0">
              <a:solidFill>
                <a:srgbClr val="FFFFFF"/>
              </a:solidFill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9850219" y="10478527"/>
            <a:ext cx="3957662" cy="95362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rgbClr val="000000"/>
                </a:solidFill>
              </a:rPr>
              <a:t>Object Storage</a:t>
            </a:r>
            <a:endParaRPr lang="zh-TW" altLang="en-US" sz="3600" dirty="0">
              <a:solidFill>
                <a:srgbClr val="000000"/>
              </a:solidFill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5748099" y="11603735"/>
            <a:ext cx="3957662" cy="95362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0000"/>
                </a:solidFill>
              </a:rPr>
              <a:t>System Auditing</a:t>
            </a:r>
            <a:endParaRPr lang="zh-TW" altLang="en-US" sz="3600" dirty="0">
              <a:solidFill>
                <a:srgbClr val="000000"/>
              </a:solidFill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9820959" y="4614437"/>
            <a:ext cx="3957662" cy="95362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rgbClr val="FFFFFF"/>
                </a:solidFill>
              </a:rPr>
              <a:t>Smart Things Service</a:t>
            </a:r>
            <a:endParaRPr lang="zh-TW" altLang="en-US" sz="3600" dirty="0">
              <a:solidFill>
                <a:srgbClr val="FFFFFF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9820959" y="9335509"/>
            <a:ext cx="3957662" cy="95362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rgbClr val="000000"/>
                </a:solidFill>
              </a:rPr>
              <a:t>Data Pipeline</a:t>
            </a:r>
            <a:endParaRPr lang="zh-TW" altLang="en-US" sz="3600" dirty="0">
              <a:solidFill>
                <a:srgbClr val="000000"/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9820959" y="6792839"/>
            <a:ext cx="3957662" cy="953626"/>
          </a:xfrm>
          <a:prstGeom prst="rect">
            <a:avLst/>
          </a:prstGeom>
          <a:solidFill>
            <a:schemeClr val="accent3"/>
          </a:solidFill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rgbClr val="FFFFFF"/>
                </a:solidFill>
              </a:rPr>
              <a:t>Data ETL</a:t>
            </a:r>
            <a:endParaRPr lang="zh-TW" altLang="en-US" sz="3600" dirty="0">
              <a:solidFill>
                <a:srgbClr val="FFFFFF"/>
              </a:solidFill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9830175" y="3525235"/>
            <a:ext cx="3957662" cy="953626"/>
          </a:xfrm>
          <a:prstGeom prst="rect">
            <a:avLst/>
          </a:prstGeom>
          <a:solidFill>
            <a:schemeClr val="accent3"/>
          </a:solidFill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rgbClr val="FFFFFF"/>
                </a:solidFill>
              </a:rPr>
              <a:t>Skill </a:t>
            </a:r>
            <a:r>
              <a:rPr lang="en-US" altLang="zh-TW" sz="3600" dirty="0" err="1">
                <a:solidFill>
                  <a:srgbClr val="FFFFFF"/>
                </a:solidFill>
              </a:rPr>
              <a:t>Lambada</a:t>
            </a:r>
            <a:r>
              <a:rPr lang="en-US" altLang="zh-TW" sz="3600" dirty="0">
                <a:solidFill>
                  <a:srgbClr val="FFFFFF"/>
                </a:solidFill>
              </a:rPr>
              <a:t>/</a:t>
            </a:r>
          </a:p>
          <a:p>
            <a:pPr algn="ctr"/>
            <a:r>
              <a:rPr lang="en-US" altLang="zh-TW" sz="3600" dirty="0">
                <a:solidFill>
                  <a:srgbClr val="FFFFFF"/>
                </a:solidFill>
              </a:rPr>
              <a:t>CES excel</a:t>
            </a:r>
            <a:endParaRPr lang="zh-TW" altLang="en-US" sz="3600" dirty="0">
              <a:solidFill>
                <a:srgbClr val="FFFFFF"/>
              </a:solidFill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1639353" y="3525235"/>
            <a:ext cx="3957662" cy="953626"/>
          </a:xfrm>
          <a:prstGeom prst="rect">
            <a:avLst/>
          </a:prstGeom>
          <a:solidFill>
            <a:schemeClr val="accent3"/>
          </a:solidFill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rgbClr val="FFFFFF"/>
                </a:solidFill>
              </a:rPr>
              <a:t>HAP Biz Console </a:t>
            </a:r>
            <a:endParaRPr lang="zh-TW" altLang="en-US" sz="3600" dirty="0">
              <a:solidFill>
                <a:srgbClr val="FFFFFF"/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13908451" y="4603537"/>
            <a:ext cx="3957662" cy="95362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rgbClr val="FFFFFF"/>
                </a:solidFill>
              </a:rPr>
              <a:t>Version Update Service</a:t>
            </a:r>
            <a:endParaRPr lang="zh-TW" altLang="en-US" sz="3600" dirty="0">
              <a:solidFill>
                <a:srgbClr val="FFFFFF"/>
              </a:solidFill>
            </a:endParaRPr>
          </a:p>
        </p:txBody>
      </p:sp>
      <p:sp>
        <p:nvSpPr>
          <p:cNvPr id="86" name="圓角矩形 85"/>
          <p:cNvSpPr/>
          <p:nvPr/>
        </p:nvSpPr>
        <p:spPr>
          <a:xfrm>
            <a:off x="1263614" y="3029616"/>
            <a:ext cx="16990456" cy="5752232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00">
              <a:solidFill>
                <a:srgbClr val="FFFFFF"/>
              </a:solidFill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1639353" y="4614437"/>
            <a:ext cx="3957662" cy="953626"/>
          </a:xfrm>
          <a:prstGeom prst="rect">
            <a:avLst/>
          </a:prstGeom>
          <a:solidFill>
            <a:schemeClr val="accent3"/>
          </a:solidFill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rgbClr val="FFFFFF"/>
                </a:solidFill>
              </a:rPr>
              <a:t>Biz Console</a:t>
            </a:r>
            <a:r>
              <a:rPr lang="zh-TW" altLang="en-US" sz="3600" dirty="0">
                <a:solidFill>
                  <a:srgbClr val="FFFFFF"/>
                </a:solidFill>
              </a:rPr>
              <a:t> </a:t>
            </a:r>
            <a:r>
              <a:rPr lang="en-US" altLang="zh-TW" sz="3600" dirty="0">
                <a:solidFill>
                  <a:srgbClr val="FFFFFF"/>
                </a:solidFill>
              </a:rPr>
              <a:t>API</a:t>
            </a:r>
            <a:endParaRPr lang="zh-TW" altLang="en-US" sz="3600" dirty="0">
              <a:solidFill>
                <a:srgbClr val="FFFFFF"/>
              </a:solidFill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1639353" y="5703637"/>
            <a:ext cx="3957662" cy="95362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rgbClr val="FFFFFF"/>
                </a:solidFill>
              </a:rPr>
              <a:t>Device Enrollment</a:t>
            </a:r>
            <a:endParaRPr lang="zh-TW" alt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27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2E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6006"/>
            <a:ext cx="24384000" cy="908398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SHS0017W </a:t>
            </a:r>
            <a:r>
              <a:rPr lang="en-US" altLang="zh-TW" dirty="0" smtClean="0"/>
              <a:t> Block Diagram 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690" y="3126658"/>
            <a:ext cx="14923606" cy="1000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84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Table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2977"/>
              </p:ext>
            </p:extLst>
          </p:nvPr>
        </p:nvGraphicFramePr>
        <p:xfrm>
          <a:off x="18596639" y="1942936"/>
          <a:ext cx="5463381" cy="110576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5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647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6911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82682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No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37147" marR="137147" marT="26997" marB="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Yes/No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2682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User Experience Design</a:t>
                      </a:r>
                      <a:endParaRPr lang="en-US" sz="2000" b="1" dirty="0"/>
                    </a:p>
                  </a:txBody>
                  <a:tcPr marL="137147" marR="137147" marT="26997" marB="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2682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Hardware</a:t>
                      </a:r>
                      <a:endParaRPr lang="en-US" sz="2000" b="1" dirty="0"/>
                    </a:p>
                  </a:txBody>
                  <a:tcPr marL="137147" marR="137147" marT="26997" marB="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2682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2.1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Hardware Development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2682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2.2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ID Design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2682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Software</a:t>
                      </a:r>
                      <a:endParaRPr lang="en-US" sz="2000" b="1" dirty="0"/>
                    </a:p>
                  </a:txBody>
                  <a:tcPr marL="137147" marR="137147" marT="26997" marB="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2682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3.1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Core Software Development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82682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3.2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WEB UI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N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82682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3.3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Mobile App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82682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3.4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Cloud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82682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3.5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Tools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extLst>
                  <a:ext uri="{0D108BD9-81ED-4DB2-BD59-A6C34878D82A}">
                    <a16:rowId xmlns:a16="http://schemas.microsoft.com/office/drawing/2014/main" xmlns="" val="10028"/>
                  </a:ext>
                </a:extLst>
              </a:tr>
              <a:tr h="382682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Accessories</a:t>
                      </a:r>
                      <a:endParaRPr lang="en-US" sz="2000" b="1" dirty="0"/>
                    </a:p>
                  </a:txBody>
                  <a:tcPr marL="137147" marR="137147" marT="26997" marB="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82682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4.1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Cables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82682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4.2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Quick Start Guide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82682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4.3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Manuals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82682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4.4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Regulation</a:t>
                      </a:r>
                      <a:r>
                        <a:rPr lang="en-US" sz="2000" baseline="0" dirty="0" smtClean="0"/>
                        <a:t> Papers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382682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Support</a:t>
                      </a:r>
                      <a:endParaRPr lang="en-US" sz="2000" b="1" dirty="0"/>
                    </a:p>
                  </a:txBody>
                  <a:tcPr marL="137147" marR="137147" marT="26997" marB="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382682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5.1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Support Process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382682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5.2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Self Care + FAQ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382682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6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Marketing</a:t>
                      </a:r>
                      <a:endParaRPr lang="en-US" sz="2000" b="1" dirty="0"/>
                    </a:p>
                  </a:txBody>
                  <a:tcPr marL="137147" marR="137147" marT="26997" marB="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382682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6.1 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Packaging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382682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6.2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Datasheet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  <a:tr h="382682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6.3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WEB + PR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extLst>
                  <a:ext uri="{0D108BD9-81ED-4DB2-BD59-A6C34878D82A}">
                    <a16:rowId xmlns:a16="http://schemas.microsoft.com/office/drawing/2014/main" xmlns="" val="10021"/>
                  </a:ext>
                </a:extLst>
              </a:tr>
              <a:tr h="342566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Product Management</a:t>
                      </a:r>
                      <a:endParaRPr lang="en-US" sz="2000" b="1" dirty="0"/>
                    </a:p>
                  </a:txBody>
                  <a:tcPr marL="137147" marR="137147" marT="26997" marB="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extLst>
                  <a:ext uri="{0D108BD9-81ED-4DB2-BD59-A6C34878D82A}">
                    <a16:rowId xmlns:a16="http://schemas.microsoft.com/office/drawing/2014/main" xmlns="" val="10022"/>
                  </a:ext>
                </a:extLst>
              </a:tr>
              <a:tr h="382682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7.1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Product Presentation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extLst>
                  <a:ext uri="{0D108BD9-81ED-4DB2-BD59-A6C34878D82A}">
                    <a16:rowId xmlns:a16="http://schemas.microsoft.com/office/drawing/2014/main" xmlns="" val="10023"/>
                  </a:ext>
                </a:extLst>
              </a:tr>
              <a:tr h="382682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7.2 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Roadmap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extLst>
                  <a:ext uri="{0D108BD9-81ED-4DB2-BD59-A6C34878D82A}">
                    <a16:rowId xmlns:a16="http://schemas.microsoft.com/office/drawing/2014/main" xmlns="" val="10024"/>
                  </a:ext>
                </a:extLst>
              </a:tr>
              <a:tr h="382682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7.3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Business</a:t>
                      </a:r>
                      <a:r>
                        <a:rPr lang="en-US" sz="2000" baseline="0" dirty="0" smtClean="0"/>
                        <a:t> Plan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extLst>
                  <a:ext uri="{0D108BD9-81ED-4DB2-BD59-A6C34878D82A}">
                    <a16:rowId xmlns:a16="http://schemas.microsoft.com/office/drawing/2014/main" xmlns="" val="10027"/>
                  </a:ext>
                </a:extLst>
              </a:tr>
              <a:tr h="382682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Integration Testing</a:t>
                      </a:r>
                      <a:endParaRPr lang="en-US" sz="2000" b="1" dirty="0"/>
                    </a:p>
                  </a:txBody>
                  <a:tcPr marL="137147" marR="137147" marT="26997" marB="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extLst>
                  <a:ext uri="{0D108BD9-81ED-4DB2-BD59-A6C34878D82A}">
                    <a16:rowId xmlns:a16="http://schemas.microsoft.com/office/drawing/2014/main" xmlns="" val="10025"/>
                  </a:ext>
                </a:extLst>
              </a:tr>
              <a:tr h="382682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9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User Experience Testing </a:t>
                      </a:r>
                      <a:endParaRPr lang="en-US" sz="2000" b="1" dirty="0"/>
                    </a:p>
                  </a:txBody>
                  <a:tcPr marL="137147" marR="137147" marT="26997" marB="0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Y</a:t>
                      </a:r>
                      <a:endParaRPr lang="en-US" sz="2000" dirty="0"/>
                    </a:p>
                  </a:txBody>
                  <a:tcPr marL="137147" marR="137147" marT="26997" marB="0"/>
                </a:tc>
                <a:extLst>
                  <a:ext uri="{0D108BD9-81ED-4DB2-BD59-A6C34878D82A}">
                    <a16:rowId xmlns:a16="http://schemas.microsoft.com/office/drawing/2014/main" xmlns="" val="10026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9620833" y="1158095"/>
            <a:ext cx="3776478" cy="7848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79" tIns="68579" rIns="68579" bIns="68579" numCol="1" spcCol="38100" rtlCol="0" anchor="t">
            <a:spAutoFit/>
          </a:bodyPr>
          <a:lstStyle/>
          <a:p>
            <a:pPr marL="0" marR="0" indent="0" algn="l" defTabSz="10886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Fill this Out!</a:t>
            </a:r>
            <a:endParaRPr kumimoji="0" lang="en-US" sz="42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86" name="Title 1"/>
          <p:cNvSpPr txBox="1">
            <a:spLocks/>
          </p:cNvSpPr>
          <p:nvPr/>
        </p:nvSpPr>
        <p:spPr>
          <a:xfrm>
            <a:off x="761795" y="308923"/>
            <a:ext cx="22860410" cy="15096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0" marR="0" indent="0" algn="l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DA322A"/>
                </a:solidFill>
                <a:uFillTx/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0" marR="0" indent="228600" algn="l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DA322A"/>
                </a:solidFill>
                <a:uFillTx/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0" marR="0" indent="457200" algn="l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DA322A"/>
                </a:solidFill>
                <a:uFillTx/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0" marR="0" indent="685800" algn="l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DA322A"/>
                </a:solidFill>
                <a:uFillTx/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0" marR="0" indent="914400" algn="l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DA322A"/>
                </a:solidFill>
                <a:uFillTx/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0" marR="0" indent="1143000" algn="l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DA322A"/>
                </a:solidFill>
                <a:uFillTx/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0" marR="0" indent="1371600" algn="l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DA322A"/>
                </a:solidFill>
                <a:uFillTx/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0" marR="0" indent="1600200" algn="l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DA322A"/>
                </a:solidFill>
                <a:uFillTx/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0" marR="0" indent="1828800" algn="l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DA322A"/>
                </a:solidFill>
                <a:uFillTx/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hangingPunct="1"/>
            <a:r>
              <a:rPr lang="en-US" dirty="0" smtClean="0">
                <a:solidFill>
                  <a:srgbClr val="DB3229"/>
                </a:solidFill>
                <a:latin typeface="Roboto Medium" charset="0"/>
                <a:ea typeface="Roboto" charset="0"/>
                <a:cs typeface="Roboto" charset="0"/>
              </a:rPr>
              <a:t>1. Project/Product Components </a:t>
            </a:r>
            <a:endParaRPr lang="en-US" b="1" dirty="0">
              <a:latin typeface="Roboto Medium" charset="0"/>
              <a:ea typeface="Roboto" charset="0"/>
              <a:cs typeface="Roboto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3397311" y="1586753"/>
            <a:ext cx="0" cy="356170"/>
          </a:xfrm>
          <a:prstGeom prst="straightConnector1">
            <a:avLst/>
          </a:prstGeom>
          <a:noFill/>
          <a:ln w="38100" cap="flat">
            <a:solidFill>
              <a:srgbClr val="E42E25"/>
            </a:solidFill>
            <a:prstDash val="solid"/>
            <a:round/>
            <a:tailEnd type="triangle" w="lg" len="lg"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/>
          <p:nvPr/>
        </p:nvCxnSpPr>
        <p:spPr>
          <a:xfrm flipH="1">
            <a:off x="22402800" y="1586753"/>
            <a:ext cx="994511" cy="0"/>
          </a:xfrm>
          <a:prstGeom prst="line">
            <a:avLst/>
          </a:prstGeom>
          <a:noFill/>
          <a:ln w="38100" cap="flat">
            <a:solidFill>
              <a:srgbClr val="E42E25"/>
            </a:solidFill>
            <a:prstDash val="solid"/>
            <a:round/>
          </a:ln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5" name="Group 14"/>
          <p:cNvGrpSpPr/>
          <p:nvPr/>
        </p:nvGrpSpPr>
        <p:grpSpPr>
          <a:xfrm>
            <a:off x="561611" y="1942922"/>
            <a:ext cx="18035028" cy="11057681"/>
            <a:chOff x="561611" y="1942922"/>
            <a:chExt cx="18035028" cy="11057681"/>
          </a:xfrm>
        </p:grpSpPr>
        <p:grpSp>
          <p:nvGrpSpPr>
            <p:cNvPr id="13" name="Group 12"/>
            <p:cNvGrpSpPr/>
            <p:nvPr/>
          </p:nvGrpSpPr>
          <p:grpSpPr>
            <a:xfrm>
              <a:off x="561611" y="1942922"/>
              <a:ext cx="18035028" cy="11057681"/>
              <a:chOff x="561611" y="1942922"/>
              <a:chExt cx="18035028" cy="11057681"/>
            </a:xfrm>
          </p:grpSpPr>
          <p:sp>
            <p:nvSpPr>
              <p:cNvPr id="89" name="Right Arrow 88"/>
              <p:cNvSpPr/>
              <p:nvPr/>
            </p:nvSpPr>
            <p:spPr>
              <a:xfrm>
                <a:off x="561611" y="1942922"/>
                <a:ext cx="18035028" cy="11057681"/>
              </a:xfrm>
              <a:prstGeom prst="rightArrow">
                <a:avLst>
                  <a:gd name="adj1" fmla="val 100000"/>
                  <a:gd name="adj2" fmla="val 6633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300"/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746385" y="10364846"/>
                <a:ext cx="12544571" cy="2378900"/>
              </a:xfrm>
              <a:prstGeom prst="rect">
                <a:avLst/>
              </a:prstGeom>
              <a:solidFill>
                <a:srgbClr val="AB7942">
                  <a:alpha val="24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2700" dirty="0" smtClean="0">
                    <a:solidFill>
                      <a:schemeClr val="tx1"/>
                    </a:solidFill>
                  </a:rPr>
                  <a:t>User </a:t>
                </a:r>
                <a:r>
                  <a:rPr lang="en-US" sz="2700" dirty="0">
                    <a:solidFill>
                      <a:schemeClr val="tx1"/>
                    </a:solidFill>
                  </a:rPr>
                  <a:t>Experience </a:t>
                </a:r>
                <a:r>
                  <a:rPr lang="en-US" sz="2700" dirty="0" smtClean="0">
                    <a:solidFill>
                      <a:schemeClr val="tx1"/>
                    </a:solidFill>
                  </a:rPr>
                  <a:t>Design</a:t>
                </a:r>
              </a:p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2700" dirty="0" smtClean="0">
                  <a:solidFill>
                    <a:schemeClr val="tx1"/>
                  </a:solidFill>
                </a:endParaRPr>
              </a:p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2700" dirty="0" smtClean="0">
                  <a:solidFill>
                    <a:schemeClr val="tx1"/>
                  </a:solidFill>
                </a:endParaRPr>
              </a:p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2627939" y="9291816"/>
                <a:ext cx="4174010" cy="89481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700" dirty="0">
                    <a:solidFill>
                      <a:schemeClr val="tx1"/>
                    </a:solidFill>
                  </a:rPr>
                  <a:t>Software</a:t>
                </a: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12727923" y="9270206"/>
                <a:ext cx="2956283" cy="90774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700" dirty="0">
                    <a:solidFill>
                      <a:schemeClr val="tx1"/>
                    </a:solidFill>
                  </a:rPr>
                  <a:t>Marketing</a:t>
                </a: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730727" y="9291815"/>
                <a:ext cx="1477963" cy="89481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      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7160280" y="9292152"/>
                <a:ext cx="3348366" cy="887422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700" dirty="0">
                    <a:solidFill>
                      <a:schemeClr val="tx1"/>
                    </a:solidFill>
                  </a:rPr>
                  <a:t>Accessories</a:t>
                </a: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15848300" y="9265793"/>
                <a:ext cx="2283097" cy="91236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700" dirty="0">
                    <a:solidFill>
                      <a:schemeClr val="tx1"/>
                    </a:solidFill>
                  </a:rPr>
                  <a:t>PM</a:t>
                </a: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10874551" y="9287663"/>
                <a:ext cx="1488010" cy="90774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700" dirty="0">
                    <a:solidFill>
                      <a:schemeClr val="tx1"/>
                    </a:solidFill>
                  </a:rPr>
                  <a:t>Support</a:t>
                </a: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711245" y="3617671"/>
                <a:ext cx="12564054" cy="779411"/>
              </a:xfrm>
              <a:prstGeom prst="rect">
                <a:avLst/>
              </a:prstGeom>
              <a:solidFill>
                <a:srgbClr val="FF2600">
                  <a:alpha val="32941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700" dirty="0">
                    <a:solidFill>
                      <a:schemeClr val="tx1"/>
                    </a:solidFill>
                  </a:rPr>
                  <a:t>User Experience Testing (Friendly User Test with Samples)</a:t>
                </a: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711245" y="4521477"/>
                <a:ext cx="6086113" cy="779411"/>
              </a:xfrm>
              <a:prstGeom prst="rect">
                <a:avLst/>
              </a:prstGeom>
              <a:solidFill>
                <a:srgbClr val="FFC000">
                  <a:alpha val="24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700" dirty="0">
                    <a:solidFill>
                      <a:schemeClr val="tx1"/>
                    </a:solidFill>
                  </a:rPr>
                  <a:t>Integration Testing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730377" y="12395656"/>
                <a:ext cx="292068" cy="346249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50" b="1" dirty="0"/>
                  <a:t>1</a:t>
                </a: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717221" y="9823732"/>
                <a:ext cx="292068" cy="346249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50" b="1" dirty="0"/>
                  <a:t>2</a:t>
                </a: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2606622" y="9827481"/>
                <a:ext cx="292068" cy="346249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50" b="1" dirty="0"/>
                  <a:t>3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7163250" y="9831231"/>
                <a:ext cx="292068" cy="346249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50" b="1" dirty="0"/>
                  <a:t>4</a:t>
                </a: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10862110" y="9834980"/>
                <a:ext cx="292068" cy="346249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50" b="1" dirty="0"/>
                  <a:t>5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2736928" y="9838730"/>
                <a:ext cx="292068" cy="346249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50" b="1" dirty="0"/>
                  <a:t>6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5867025" y="9819997"/>
                <a:ext cx="292068" cy="346249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50" b="1" dirty="0"/>
                  <a:t>7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730377" y="9501575"/>
                <a:ext cx="1571264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700" dirty="0"/>
                  <a:t>Hardware</a:t>
                </a: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711245" y="4902250"/>
                <a:ext cx="409875" cy="39652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noAutofit/>
              </a:bodyPr>
              <a:lstStyle/>
              <a:p>
                <a:r>
                  <a:rPr lang="en-US" sz="1650" b="1" dirty="0"/>
                  <a:t>8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711245" y="4007378"/>
                <a:ext cx="409875" cy="39652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noAutofit/>
              </a:bodyPr>
              <a:lstStyle/>
              <a:p>
                <a:r>
                  <a:rPr lang="en-US" sz="1650" b="1" dirty="0"/>
                  <a:t>9</a:t>
                </a: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727923" y="2090058"/>
                <a:ext cx="5016117" cy="9694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b="1" i="1" dirty="0"/>
                  <a:t>Initial Task for Project Manager + Sponsor: </a:t>
                </a:r>
              </a:p>
              <a:p>
                <a:pPr marL="514316" indent="-514316">
                  <a:buAutoNum type="arabicPeriod"/>
                </a:pPr>
                <a:r>
                  <a:rPr lang="en-US" sz="1800" i="1" dirty="0"/>
                  <a:t>Decide if needed or not needed in your project</a:t>
                </a:r>
              </a:p>
              <a:p>
                <a:pPr marL="514316" indent="-514316">
                  <a:buAutoNum type="arabicPeriod"/>
                </a:pPr>
                <a:r>
                  <a:rPr lang="en-US" sz="1800" i="1" dirty="0"/>
                  <a:t>Plan accordingly</a:t>
                </a:r>
              </a:p>
            </p:txBody>
          </p:sp>
          <p:cxnSp>
            <p:nvCxnSpPr>
              <p:cNvPr id="93" name="Straight Connector 92"/>
              <p:cNvCxnSpPr/>
              <p:nvPr/>
            </p:nvCxnSpPr>
            <p:spPr>
              <a:xfrm flipH="1">
                <a:off x="13269571" y="3617671"/>
                <a:ext cx="22483" cy="2206108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H="1">
                <a:off x="6799922" y="4518042"/>
                <a:ext cx="17469" cy="1328221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 rot="16200000">
                <a:off x="-871880" y="7042247"/>
                <a:ext cx="3766519" cy="55018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700" dirty="0">
                    <a:solidFill>
                      <a:schemeClr val="tx1"/>
                    </a:solidFill>
                  </a:rPr>
                  <a:t>Hardware Dev.</a:t>
                </a:r>
              </a:p>
            </p:txBody>
          </p:sp>
          <p:sp>
            <p:nvSpPr>
              <p:cNvPr id="36" name="Rectangle 35"/>
              <p:cNvSpPr/>
              <p:nvPr/>
            </p:nvSpPr>
            <p:spPr>
              <a:xfrm rot="16200000">
                <a:off x="50367" y="7045178"/>
                <a:ext cx="3766519" cy="55018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700" dirty="0">
                    <a:solidFill>
                      <a:schemeClr val="tx1"/>
                    </a:solidFill>
                  </a:rPr>
                  <a:t>ID Design</a:t>
                </a:r>
              </a:p>
            </p:txBody>
          </p:sp>
          <p:sp>
            <p:nvSpPr>
              <p:cNvPr id="37" name="Rectangle 36"/>
              <p:cNvSpPr/>
              <p:nvPr/>
            </p:nvSpPr>
            <p:spPr>
              <a:xfrm rot="16200000">
                <a:off x="973682" y="7034292"/>
                <a:ext cx="3764383" cy="55018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700" dirty="0">
                    <a:solidFill>
                      <a:schemeClr val="tx1"/>
                    </a:solidFill>
                  </a:rPr>
                  <a:t>Core Software</a:t>
                </a:r>
              </a:p>
            </p:txBody>
          </p:sp>
          <p:sp>
            <p:nvSpPr>
              <p:cNvPr id="38" name="Rectangle 37"/>
              <p:cNvSpPr/>
              <p:nvPr/>
            </p:nvSpPr>
            <p:spPr>
              <a:xfrm rot="16200000">
                <a:off x="1895929" y="7035087"/>
                <a:ext cx="3764383" cy="55018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700" dirty="0">
                    <a:solidFill>
                      <a:schemeClr val="tx1"/>
                    </a:solidFill>
                  </a:rPr>
                  <a:t>WEB UI</a:t>
                </a:r>
              </a:p>
            </p:txBody>
          </p:sp>
          <p:sp>
            <p:nvSpPr>
              <p:cNvPr id="39" name="Rectangle 38"/>
              <p:cNvSpPr/>
              <p:nvPr/>
            </p:nvSpPr>
            <p:spPr>
              <a:xfrm rot="16200000">
                <a:off x="2818177" y="7035881"/>
                <a:ext cx="3764382" cy="55018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700" dirty="0">
                    <a:solidFill>
                      <a:schemeClr val="tx1"/>
                    </a:solidFill>
                  </a:rPr>
                  <a:t>Mobile App</a:t>
                </a:r>
              </a:p>
            </p:txBody>
          </p:sp>
          <p:sp>
            <p:nvSpPr>
              <p:cNvPr id="40" name="Rectangle 39"/>
              <p:cNvSpPr/>
              <p:nvPr/>
            </p:nvSpPr>
            <p:spPr>
              <a:xfrm rot="16200000">
                <a:off x="3740425" y="7037463"/>
                <a:ext cx="3764380" cy="55018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700" dirty="0">
                    <a:solidFill>
                      <a:schemeClr val="tx1"/>
                    </a:solidFill>
                  </a:rPr>
                  <a:t>Cloud</a:t>
                </a:r>
              </a:p>
            </p:txBody>
          </p:sp>
          <p:sp>
            <p:nvSpPr>
              <p:cNvPr id="41" name="Rectangle 40"/>
              <p:cNvSpPr/>
              <p:nvPr/>
            </p:nvSpPr>
            <p:spPr>
              <a:xfrm rot="16200000">
                <a:off x="5584920" y="7036673"/>
                <a:ext cx="3764377" cy="55018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700">
                    <a:solidFill>
                      <a:schemeClr val="tx1"/>
                    </a:solidFill>
                  </a:rPr>
                  <a:t>Cables</a:t>
                </a:r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 rot="16200000">
                <a:off x="7440126" y="7051435"/>
                <a:ext cx="3742953" cy="55018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700" dirty="0">
                    <a:solidFill>
                      <a:schemeClr val="tx1"/>
                    </a:solidFill>
                  </a:rPr>
                  <a:t>Manuals</a:t>
                </a:r>
              </a:p>
            </p:txBody>
          </p:sp>
          <p:sp>
            <p:nvSpPr>
              <p:cNvPr id="43" name="Rectangle 42"/>
              <p:cNvSpPr/>
              <p:nvPr/>
            </p:nvSpPr>
            <p:spPr>
              <a:xfrm rot="16200000">
                <a:off x="8350592" y="7048112"/>
                <a:ext cx="3766516" cy="55018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700" dirty="0">
                    <a:solidFill>
                      <a:schemeClr val="tx1"/>
                    </a:solidFill>
                  </a:rPr>
                  <a:t>Regulation Papers</a:t>
                </a:r>
              </a:p>
            </p:txBody>
          </p:sp>
          <p:sp>
            <p:nvSpPr>
              <p:cNvPr id="44" name="Rectangle 43"/>
              <p:cNvSpPr/>
              <p:nvPr/>
            </p:nvSpPr>
            <p:spPr>
              <a:xfrm rot="16200000">
                <a:off x="6511570" y="7037902"/>
                <a:ext cx="3755572" cy="55018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700" dirty="0">
                    <a:solidFill>
                      <a:schemeClr val="tx1"/>
                    </a:solidFill>
                  </a:rPr>
                  <a:t>Quick Start Guide</a:t>
                </a:r>
              </a:p>
            </p:txBody>
          </p:sp>
          <p:sp>
            <p:nvSpPr>
              <p:cNvPr id="45" name="Rectangle 44"/>
              <p:cNvSpPr/>
              <p:nvPr/>
            </p:nvSpPr>
            <p:spPr>
              <a:xfrm rot="16200000">
                <a:off x="11117334" y="7006430"/>
                <a:ext cx="3766513" cy="5501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700" dirty="0">
                    <a:solidFill>
                      <a:schemeClr val="tx1"/>
                    </a:solidFill>
                  </a:rPr>
                  <a:t>Packaging Design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 rot="16200000">
                <a:off x="12039582" y="7009354"/>
                <a:ext cx="3766512" cy="5501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700" dirty="0" smtClean="0">
                    <a:solidFill>
                      <a:schemeClr val="tx1"/>
                    </a:solidFill>
                  </a:rPr>
                  <a:t>Datasheet/Flyer</a:t>
                </a:r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 rot="16200000">
                <a:off x="12968137" y="7009813"/>
                <a:ext cx="3753896" cy="5501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700" dirty="0">
                    <a:solidFill>
                      <a:schemeClr val="tx1"/>
                    </a:solidFill>
                  </a:rPr>
                  <a:t>WEB + PR </a:t>
                </a:r>
              </a:p>
            </p:txBody>
          </p:sp>
          <p:sp>
            <p:nvSpPr>
              <p:cNvPr id="48" name="Rectangle 47"/>
              <p:cNvSpPr/>
              <p:nvPr/>
            </p:nvSpPr>
            <p:spPr>
              <a:xfrm rot="16200000">
                <a:off x="13884077" y="7012277"/>
                <a:ext cx="3766510" cy="550186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accent4">
                      <a:lumMod val="20000"/>
                      <a:lumOff val="80000"/>
                    </a:schemeClr>
                  </a:gs>
                  <a:gs pos="100000">
                    <a:schemeClr val="accent4">
                      <a:lumMod val="45000"/>
                      <a:lumOff val="55000"/>
                    </a:schemeClr>
                  </a:gs>
                  <a:gs pos="100000">
                    <a:schemeClr val="accent4">
                      <a:lumMod val="30000"/>
                      <a:lumOff val="70000"/>
                    </a:schemeClr>
                  </a:gs>
                </a:gsLst>
                <a:lin ang="16200000" scaled="0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700" dirty="0">
                    <a:solidFill>
                      <a:schemeClr val="tx1"/>
                    </a:solidFill>
                  </a:rPr>
                  <a:t>Product Presentation</a:t>
                </a:r>
              </a:p>
            </p:txBody>
          </p:sp>
          <p:sp>
            <p:nvSpPr>
              <p:cNvPr id="51" name="Rectangle 50"/>
              <p:cNvSpPr/>
              <p:nvPr/>
            </p:nvSpPr>
            <p:spPr>
              <a:xfrm rot="16200000">
                <a:off x="14806324" y="7010275"/>
                <a:ext cx="3766510" cy="55018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700" dirty="0">
                    <a:solidFill>
                      <a:schemeClr val="tx1"/>
                    </a:solidFill>
                  </a:rPr>
                  <a:t>Roadmap</a:t>
                </a:r>
              </a:p>
            </p:txBody>
          </p:sp>
          <p:sp>
            <p:nvSpPr>
              <p:cNvPr id="53" name="Rectangle 52"/>
              <p:cNvSpPr/>
              <p:nvPr/>
            </p:nvSpPr>
            <p:spPr>
              <a:xfrm rot="16200000">
                <a:off x="9272842" y="7039320"/>
                <a:ext cx="3766510" cy="55018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700">
                    <a:solidFill>
                      <a:schemeClr val="tx1"/>
                    </a:solidFill>
                  </a:rPr>
                  <a:t>Support Process</a:t>
                </a:r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 rot="16200000">
                <a:off x="10172544" y="7037745"/>
                <a:ext cx="3811600" cy="55018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700" dirty="0">
                    <a:solidFill>
                      <a:schemeClr val="tx1"/>
                    </a:solidFill>
                  </a:rPr>
                  <a:t>Self Care + FAQ</a:t>
                </a:r>
              </a:p>
            </p:txBody>
          </p:sp>
          <p:sp>
            <p:nvSpPr>
              <p:cNvPr id="91" name="Rectangle 90"/>
              <p:cNvSpPr/>
              <p:nvPr/>
            </p:nvSpPr>
            <p:spPr>
              <a:xfrm rot="16200000">
                <a:off x="15728563" y="7013198"/>
                <a:ext cx="3766510" cy="55018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700" dirty="0" smtClean="0">
                    <a:solidFill>
                      <a:schemeClr val="tx1"/>
                    </a:solidFill>
                  </a:rPr>
                  <a:t>Business Plan</a:t>
                </a:r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 rot="16200000">
                <a:off x="4662672" y="7041514"/>
                <a:ext cx="3764380" cy="55018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700" dirty="0" smtClean="0">
                    <a:solidFill>
                      <a:schemeClr val="tx1"/>
                    </a:solidFill>
                  </a:rPr>
                  <a:t>Tools</a:t>
                </a:r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16408424" y="8808089"/>
                <a:ext cx="555746" cy="363376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noAutofit/>
              </a:bodyPr>
              <a:lstStyle/>
              <a:p>
                <a:r>
                  <a:rPr lang="en-US" sz="1650" b="1" dirty="0" smtClean="0"/>
                  <a:t>7.2</a:t>
                </a:r>
                <a:endParaRPr lang="en-US" sz="1650" b="1" dirty="0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15486206" y="8819635"/>
                <a:ext cx="555746" cy="363376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noAutofit/>
              </a:bodyPr>
              <a:lstStyle/>
              <a:p>
                <a:r>
                  <a:rPr lang="en-US" sz="1650" b="1" dirty="0" smtClean="0"/>
                  <a:t>7.1</a:t>
                </a:r>
                <a:endParaRPr lang="en-US" sz="1650" b="1" dirty="0"/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14563989" y="8819457"/>
                <a:ext cx="555746" cy="363376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noAutofit/>
              </a:bodyPr>
              <a:lstStyle/>
              <a:p>
                <a:r>
                  <a:rPr lang="en-US" sz="1650" b="1" dirty="0" smtClean="0"/>
                  <a:t>6.3</a:t>
                </a:r>
                <a:endParaRPr lang="en-US" sz="1650" b="1" dirty="0"/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13641771" y="8810931"/>
                <a:ext cx="555746" cy="363376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noAutofit/>
              </a:bodyPr>
              <a:lstStyle/>
              <a:p>
                <a:r>
                  <a:rPr lang="en-US" sz="1650" b="1" dirty="0" smtClean="0"/>
                  <a:t>6.2</a:t>
                </a:r>
                <a:endParaRPr lang="en-US" sz="1650" b="1" dirty="0"/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12719553" y="8827983"/>
                <a:ext cx="555746" cy="363376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noAutofit/>
              </a:bodyPr>
              <a:lstStyle/>
              <a:p>
                <a:r>
                  <a:rPr lang="en-US" sz="1650" b="1" dirty="0" smtClean="0"/>
                  <a:t>6.1</a:t>
                </a:r>
                <a:endParaRPr lang="en-US" sz="1650" b="1" dirty="0"/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11797335" y="8822299"/>
                <a:ext cx="555746" cy="363376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noAutofit/>
              </a:bodyPr>
              <a:lstStyle/>
              <a:p>
                <a:r>
                  <a:rPr lang="en-US" sz="1650" b="1" dirty="0" smtClean="0"/>
                  <a:t>5.2</a:t>
                </a:r>
                <a:endParaRPr lang="en-US" sz="1650" b="1" dirty="0"/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10875117" y="8813773"/>
                <a:ext cx="555746" cy="363376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noAutofit/>
              </a:bodyPr>
              <a:lstStyle/>
              <a:p>
                <a:r>
                  <a:rPr lang="en-US" sz="1650" b="1" dirty="0" smtClean="0"/>
                  <a:t>5.1</a:t>
                </a:r>
                <a:endParaRPr lang="en-US" sz="1650" b="1" dirty="0"/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9952900" y="8847877"/>
                <a:ext cx="555746" cy="363376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noAutofit/>
              </a:bodyPr>
              <a:lstStyle/>
              <a:p>
                <a:r>
                  <a:rPr lang="en-US" sz="1650" b="1" dirty="0" smtClean="0"/>
                  <a:t>4.4</a:t>
                </a:r>
                <a:endParaRPr lang="en-US" sz="1650" b="1" dirty="0"/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9030683" y="8836509"/>
                <a:ext cx="555746" cy="363376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noAutofit/>
              </a:bodyPr>
              <a:lstStyle/>
              <a:p>
                <a:r>
                  <a:rPr lang="en-US" sz="1650" b="1" dirty="0" smtClean="0"/>
                  <a:t>4.3</a:t>
                </a:r>
                <a:endParaRPr lang="en-US" sz="1650" b="1" dirty="0"/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8108466" y="8830825"/>
                <a:ext cx="555746" cy="363376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noAutofit/>
              </a:bodyPr>
              <a:lstStyle/>
              <a:p>
                <a:r>
                  <a:rPr lang="en-US" sz="1650" b="1" dirty="0" smtClean="0"/>
                  <a:t>4.2</a:t>
                </a:r>
                <a:endParaRPr lang="en-US" sz="1650" b="1" dirty="0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7186249" y="8850719"/>
                <a:ext cx="555746" cy="363376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noAutofit/>
              </a:bodyPr>
              <a:lstStyle/>
              <a:p>
                <a:r>
                  <a:rPr lang="en-US" sz="1650" b="1" dirty="0" smtClean="0"/>
                  <a:t>4.1</a:t>
                </a:r>
                <a:endParaRPr lang="en-US" sz="1650" b="1" dirty="0"/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6264032" y="8825141"/>
                <a:ext cx="555746" cy="363376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noAutofit/>
              </a:bodyPr>
              <a:lstStyle/>
              <a:p>
                <a:r>
                  <a:rPr lang="en-US" sz="1650" b="1" dirty="0" smtClean="0"/>
                  <a:t>3.5</a:t>
                </a:r>
                <a:endParaRPr lang="en-US" sz="1650" b="1" dirty="0"/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5341814" y="8842015"/>
                <a:ext cx="555746" cy="363376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noAutofit/>
              </a:bodyPr>
              <a:lstStyle/>
              <a:p>
                <a:r>
                  <a:rPr lang="en-US" sz="1650" b="1" dirty="0" smtClean="0"/>
                  <a:t>3.4</a:t>
                </a:r>
                <a:endParaRPr lang="en-US" sz="1650" b="1" dirty="0"/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4419596" y="8853561"/>
                <a:ext cx="555746" cy="363376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noAutofit/>
              </a:bodyPr>
              <a:lstStyle/>
              <a:p>
                <a:r>
                  <a:rPr lang="en-US" sz="1650" b="1" dirty="0" smtClean="0"/>
                  <a:t>3.3</a:t>
                </a:r>
                <a:endParaRPr lang="en-US" sz="1650" b="1" dirty="0"/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3497379" y="8839351"/>
                <a:ext cx="555746" cy="363376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noAutofit/>
              </a:bodyPr>
              <a:lstStyle/>
              <a:p>
                <a:r>
                  <a:rPr lang="en-US" sz="1650" b="1" dirty="0" smtClean="0"/>
                  <a:t>3.2</a:t>
                </a:r>
                <a:endParaRPr lang="en-US" sz="1650" b="1" dirty="0"/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2575162" y="8833667"/>
                <a:ext cx="555746" cy="363376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noAutofit/>
              </a:bodyPr>
              <a:lstStyle/>
              <a:p>
                <a:r>
                  <a:rPr lang="en-US" sz="1650" b="1" dirty="0" smtClean="0"/>
                  <a:t>3.1</a:t>
                </a:r>
                <a:endParaRPr lang="en-US" sz="1650" b="1" dirty="0"/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1652944" y="8831004"/>
                <a:ext cx="555746" cy="363376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noAutofit/>
              </a:bodyPr>
              <a:lstStyle/>
              <a:p>
                <a:r>
                  <a:rPr lang="en-US" sz="1650" b="1" dirty="0" smtClean="0"/>
                  <a:t>2.2</a:t>
                </a:r>
                <a:endParaRPr lang="en-US" sz="1650" b="1" dirty="0"/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730727" y="8842193"/>
                <a:ext cx="555746" cy="363376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noAutofit/>
              </a:bodyPr>
              <a:lstStyle/>
              <a:p>
                <a:r>
                  <a:rPr lang="en-US" sz="1650" b="1" dirty="0"/>
                  <a:t>2.1</a:t>
                </a: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17330642" y="8805247"/>
                <a:ext cx="555746" cy="363376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noAutofit/>
              </a:bodyPr>
              <a:lstStyle/>
              <a:p>
                <a:r>
                  <a:rPr lang="en-US" sz="1650" b="1" dirty="0" smtClean="0"/>
                  <a:t>7.3</a:t>
                </a:r>
                <a:endParaRPr lang="en-US" sz="1650" b="1" dirty="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1139189" y="10992697"/>
              <a:ext cx="12337675" cy="1632188"/>
              <a:chOff x="1139189" y="10992697"/>
              <a:chExt cx="12337675" cy="1632188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9189" y="10992697"/>
                <a:ext cx="7151509" cy="1632188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8362645" y="11263398"/>
                <a:ext cx="5114219" cy="10618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68579" tIns="68579" rIns="68579" bIns="68579" numCol="1" spcCol="38100" rtlCol="0" anchor="t">
                <a:spAutoFit/>
              </a:bodyPr>
              <a:lstStyle/>
              <a:p>
                <a:pPr marL="0" marR="0" indent="0" algn="l" defTabSz="108863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200" dirty="0" smtClean="0">
                    <a:latin typeface="Roboto Medium" charset="0"/>
                    <a:ea typeface="Roboto Medium" charset="0"/>
                    <a:cs typeface="Roboto Medium" charset="0"/>
                  </a:rPr>
                  <a:t>What is the end-users Total Experience for every step of the Journey?</a:t>
                </a:r>
              </a:p>
              <a:p>
                <a:pPr marL="285750" indent="-285750">
                  <a:buFont typeface="ZapfDingbatsITC" charset="0"/>
                  <a:buChar char="➔"/>
                </a:pPr>
                <a:r>
                  <a:rPr lang="en-US" sz="1200" dirty="0" smtClean="0">
                    <a:latin typeface="Roboto Light" charset="0"/>
                    <a:ea typeface="Roboto Light" charset="0"/>
                    <a:cs typeface="Roboto Light" charset="0"/>
                  </a:rPr>
                  <a:t>User Research </a:t>
                </a:r>
                <a:r>
                  <a:rPr lang="en-US" sz="1200" dirty="0">
                    <a:latin typeface="Roboto Light" charset="0"/>
                    <a:ea typeface="Roboto Light" charset="0"/>
                    <a:cs typeface="Roboto Light" charset="0"/>
                  </a:rPr>
                  <a:t>(Who are the Users and  how do they use it?)</a:t>
                </a:r>
              </a:p>
              <a:p>
                <a:pPr marL="285750" indent="-285750">
                  <a:buFont typeface="ZapfDingbatsITC" charset="0"/>
                  <a:buChar char="➔"/>
                </a:pPr>
                <a:r>
                  <a:rPr lang="en-US" sz="1200" dirty="0" err="1" smtClean="0">
                    <a:latin typeface="Roboto Light" charset="0"/>
                    <a:ea typeface="Roboto Light" charset="0"/>
                    <a:cs typeface="Roboto Light" charset="0"/>
                  </a:rPr>
                  <a:t>Usabilty</a:t>
                </a:r>
                <a:r>
                  <a:rPr lang="en-US" sz="1200" dirty="0" smtClean="0">
                    <a:latin typeface="Roboto Light" charset="0"/>
                    <a:ea typeface="Roboto Light" charset="0"/>
                    <a:cs typeface="Roboto Light" charset="0"/>
                  </a:rPr>
                  <a:t> </a:t>
                </a:r>
                <a:r>
                  <a:rPr lang="en-US" sz="1200" dirty="0">
                    <a:latin typeface="Roboto Light" charset="0"/>
                    <a:ea typeface="Roboto Light" charset="0"/>
                    <a:cs typeface="Roboto Light" charset="0"/>
                  </a:rPr>
                  <a:t>(can you achieve </a:t>
                </a:r>
                <a:r>
                  <a:rPr lang="en-US" sz="1200" dirty="0" smtClean="0">
                    <a:latin typeface="Roboto Light" charset="0"/>
                    <a:ea typeface="Roboto Light" charset="0"/>
                    <a:cs typeface="Roboto Light" charset="0"/>
                  </a:rPr>
                  <a:t>the product  </a:t>
                </a:r>
                <a:r>
                  <a:rPr lang="en-US" sz="1200" dirty="0">
                    <a:latin typeface="Roboto Light" charset="0"/>
                    <a:ea typeface="Roboto Light" charset="0"/>
                    <a:cs typeface="Roboto Light" charset="0"/>
                  </a:rPr>
                  <a:t>goal in a simple way?)</a:t>
                </a:r>
              </a:p>
              <a:p>
                <a:pPr marL="285750" indent="-285750">
                  <a:buFont typeface="ZapfDingbatsITC" charset="0"/>
                  <a:buChar char="➔"/>
                </a:pPr>
                <a:r>
                  <a:rPr lang="en-US" sz="1200" dirty="0" smtClean="0">
                    <a:latin typeface="Roboto Light" charset="0"/>
                    <a:ea typeface="Roboto Light" charset="0"/>
                    <a:cs typeface="Roboto Light" charset="0"/>
                  </a:rPr>
                  <a:t>Interaction </a:t>
                </a:r>
                <a:r>
                  <a:rPr lang="en-US" sz="1200" dirty="0">
                    <a:latin typeface="Roboto Light" charset="0"/>
                    <a:ea typeface="Roboto Light" charset="0"/>
                    <a:cs typeface="Roboto Light" charset="0"/>
                  </a:rPr>
                  <a:t>(how </a:t>
                </a:r>
                <a:r>
                  <a:rPr lang="en-US" sz="1200" dirty="0" smtClean="0">
                    <a:latin typeface="Roboto Light" charset="0"/>
                    <a:ea typeface="Roboto Light" charset="0"/>
                    <a:cs typeface="Roboto Light" charset="0"/>
                  </a:rPr>
                  <a:t>pleasant is it to </a:t>
                </a:r>
                <a:r>
                  <a:rPr lang="en-US" sz="1200" dirty="0">
                    <a:latin typeface="Roboto Light" charset="0"/>
                    <a:ea typeface="Roboto Light" charset="0"/>
                    <a:cs typeface="Roboto Light" charset="0"/>
                  </a:rPr>
                  <a:t>interact with the device?)</a:t>
                </a:r>
              </a:p>
              <a:p>
                <a:pPr marL="285750" indent="-285750">
                  <a:buFont typeface="ZapfDingbatsITC" charset="0"/>
                  <a:buChar char="➔"/>
                </a:pPr>
                <a:r>
                  <a:rPr lang="en-US" sz="1200" dirty="0" smtClean="0">
                    <a:latin typeface="Roboto Light" charset="0"/>
                    <a:ea typeface="Roboto Light" charset="0"/>
                    <a:cs typeface="Roboto Light" charset="0"/>
                  </a:rPr>
                  <a:t>Visual </a:t>
                </a:r>
                <a:r>
                  <a:rPr lang="en-US" sz="1200" dirty="0">
                    <a:latin typeface="Roboto Light" charset="0"/>
                    <a:ea typeface="Roboto Light" charset="0"/>
                    <a:cs typeface="Roboto Light" charset="0"/>
                  </a:rPr>
                  <a:t>Design </a:t>
                </a:r>
                <a:r>
                  <a:rPr lang="en-US" sz="1200" dirty="0" smtClean="0">
                    <a:latin typeface="Roboto Light" charset="0"/>
                    <a:ea typeface="Roboto Light" charset="0"/>
                    <a:cs typeface="Roboto Light" charset="0"/>
                  </a:rPr>
                  <a:t>(The well-considered look and feel of everything)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212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" name="表格 79"/>
          <p:cNvGraphicFramePr>
            <a:graphicFrameLocks noGrp="1"/>
          </p:cNvGraphicFramePr>
          <p:nvPr>
            <p:extLst/>
          </p:nvPr>
        </p:nvGraphicFramePr>
        <p:xfrm>
          <a:off x="657957" y="1438379"/>
          <a:ext cx="22885536" cy="120047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5891">
                  <a:extLst>
                    <a:ext uri="{9D8B030D-6E8A-4147-A177-3AD203B41FA5}">
                      <a16:colId xmlns:a16="http://schemas.microsoft.com/office/drawing/2014/main" xmlns="" val="1614313428"/>
                    </a:ext>
                  </a:extLst>
                </a:gridCol>
                <a:gridCol w="8886317">
                  <a:extLst>
                    <a:ext uri="{9D8B030D-6E8A-4147-A177-3AD203B41FA5}">
                      <a16:colId xmlns:a16="http://schemas.microsoft.com/office/drawing/2014/main" xmlns="" val="1062756389"/>
                    </a:ext>
                  </a:extLst>
                </a:gridCol>
                <a:gridCol w="1012332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44756">
                <a:tc>
                  <a:txBody>
                    <a:bodyPr/>
                    <a:lstStyle/>
                    <a:p>
                      <a:r>
                        <a:rPr lang="en-US" sz="21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Project</a:t>
                      </a:r>
                      <a:r>
                        <a:rPr lang="en-US" sz="21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ID / </a:t>
                      </a:r>
                      <a:r>
                        <a:rPr lang="en-US" altLang="zh-TW" sz="21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Name</a:t>
                      </a:r>
                      <a:endParaRPr lang="en-US" sz="21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7147" marR="137147" marT="68573" marB="68573"/>
                </a:tc>
                <a:tc gridSpan="2">
                  <a:txBody>
                    <a:bodyPr/>
                    <a:lstStyle/>
                    <a:p>
                      <a:r>
                        <a:rPr lang="en-US" sz="21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SHS0017W-D249(RoHS)/ </a:t>
                      </a:r>
                      <a:r>
                        <a:rPr lang="en-US" sz="210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QBee</a:t>
                      </a:r>
                      <a:r>
                        <a:rPr lang="en-US" sz="21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voice</a:t>
                      </a:r>
                      <a:endParaRPr lang="en-US" sz="21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7147" marR="137147" marT="68573" marB="68573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38174719"/>
                  </a:ext>
                </a:extLst>
              </a:tr>
              <a:tr h="492533">
                <a:tc>
                  <a:txBody>
                    <a:bodyPr/>
                    <a:lstStyle/>
                    <a:p>
                      <a:r>
                        <a:rPr lang="en-US" sz="21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Project</a:t>
                      </a:r>
                      <a:r>
                        <a:rPr lang="en-US" sz="21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Goal</a:t>
                      </a:r>
                      <a:endParaRPr lang="en-US" sz="21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7147" marR="137147" marT="68573" marB="68573"/>
                </a:tc>
                <a:tc gridSpan="2">
                  <a:txBody>
                    <a:bodyPr/>
                    <a:lstStyle/>
                    <a:p>
                      <a:r>
                        <a:rPr lang="en-US" sz="21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Develop</a:t>
                      </a:r>
                      <a:r>
                        <a:rPr lang="en-US" sz="21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Askey standard Voice Personal Assistant for promoting to our customer.(NOS, SingTel)</a:t>
                      </a:r>
                      <a:endParaRPr lang="en-US" sz="21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7147" marR="137147" marT="68573" marB="68573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5043090"/>
                  </a:ext>
                </a:extLst>
              </a:tr>
              <a:tr h="1240005">
                <a:tc>
                  <a:txBody>
                    <a:bodyPr/>
                    <a:lstStyle/>
                    <a:p>
                      <a:r>
                        <a:rPr lang="en-US" sz="21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High Level Scope</a:t>
                      </a:r>
                    </a:p>
                    <a:p>
                      <a:endParaRPr lang="en-US" sz="2100" b="1" baseline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endParaRPr lang="en-US" sz="2100" b="1" baseline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r>
                        <a:rPr lang="en-US" sz="21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endParaRPr lang="en-US" sz="21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7147" marR="137147" marT="68573" marB="68573"/>
                </a:tc>
                <a:tc gridSpan="2"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altLang="zh-TW" sz="21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uFillTx/>
                          <a:latin typeface="Arial" charset="0"/>
                          <a:ea typeface="Arial" charset="0"/>
                          <a:cs typeface="Arial" charset="0"/>
                          <a:sym typeface="Roboto Light"/>
                        </a:rPr>
                        <a:t>1. </a:t>
                      </a:r>
                      <a:r>
                        <a:rPr lang="en-US" altLang="zh-TW" sz="21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uFillTx/>
                          <a:latin typeface="Arial" charset="0"/>
                          <a:ea typeface="Arial" charset="0"/>
                          <a:cs typeface="Arial" charset="0"/>
                          <a:sym typeface="Roboto Light"/>
                        </a:rPr>
                        <a:t>Qvoice</a:t>
                      </a:r>
                      <a:r>
                        <a:rPr lang="en-US" altLang="zh-TW" sz="21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uFillTx/>
                          <a:latin typeface="Arial" charset="0"/>
                          <a:ea typeface="Arial" charset="0"/>
                          <a:cs typeface="Arial" charset="0"/>
                          <a:sym typeface="Roboto Light"/>
                        </a:rPr>
                        <a:t> can use </a:t>
                      </a:r>
                      <a:r>
                        <a:rPr lang="en-US" altLang="zh-TW" sz="21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uFillTx/>
                          <a:latin typeface="Arial" charset="0"/>
                          <a:ea typeface="Arial" charset="0"/>
                          <a:cs typeface="Arial" charset="0"/>
                          <a:sym typeface="Roboto Light"/>
                        </a:rPr>
                        <a:t>IoT</a:t>
                      </a:r>
                      <a:r>
                        <a:rPr lang="en-US" altLang="zh-TW" sz="21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uFillTx/>
                          <a:latin typeface="Arial" charset="0"/>
                          <a:ea typeface="Arial" charset="0"/>
                          <a:cs typeface="Arial" charset="0"/>
                          <a:sym typeface="Roboto Light"/>
                        </a:rPr>
                        <a:t> device(Amazon qualification)  skill directly.</a:t>
                      </a:r>
                      <a:endParaRPr lang="zh-TW" altLang="zh-TW" sz="2100" b="0" i="0" u="none" strike="noStrike" cap="none" spc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uFillTx/>
                        <a:latin typeface="Arial" charset="0"/>
                        <a:ea typeface="Arial" charset="0"/>
                        <a:cs typeface="Arial" charset="0"/>
                        <a:sym typeface="Roboto Light"/>
                      </a:endParaRPr>
                    </a:p>
                    <a:p>
                      <a:pPr algn="l"/>
                      <a:r>
                        <a:rPr lang="en-US" sz="21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2. </a:t>
                      </a:r>
                      <a:r>
                        <a:rPr lang="en-US" sz="21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Q&amp;A</a:t>
                      </a:r>
                    </a:p>
                  </a:txBody>
                  <a:tcPr marL="137147" marR="137147" marT="68573" marB="68573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23842375"/>
                  </a:ext>
                </a:extLst>
              </a:tr>
              <a:tr h="1309521">
                <a:tc>
                  <a:txBody>
                    <a:bodyPr/>
                    <a:lstStyle/>
                    <a:p>
                      <a:r>
                        <a:rPr lang="en-US" sz="21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Deliverables</a:t>
                      </a:r>
                      <a:endParaRPr lang="en-US" sz="21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7147" marR="137147" marT="68573" marB="68573"/>
                </a:tc>
                <a:tc gridSpan="2">
                  <a:txBody>
                    <a:bodyPr/>
                    <a:lstStyle/>
                    <a:p>
                      <a:pPr lvl="0" algn="l"/>
                      <a:r>
                        <a:rPr lang="en-US" altLang="zh-TW" sz="21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uFillTx/>
                          <a:latin typeface="Arial" charset="0"/>
                          <a:ea typeface="Arial" charset="0"/>
                          <a:cs typeface="Arial" charset="0"/>
                          <a:sym typeface="Roboto Light"/>
                        </a:rPr>
                        <a:t>Demo Concept: </a:t>
                      </a:r>
                      <a:r>
                        <a:rPr lang="en-US" altLang="zh-TW" sz="21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uFillTx/>
                          <a:latin typeface="Arial" charset="0"/>
                          <a:ea typeface="Arial" charset="0"/>
                          <a:cs typeface="Arial" charset="0"/>
                          <a:sym typeface="Roboto Light"/>
                        </a:rPr>
                        <a:t>QBee</a:t>
                      </a:r>
                      <a:r>
                        <a:rPr lang="en-US" altLang="zh-TW" sz="21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uFillTx/>
                          <a:latin typeface="Arial" charset="0"/>
                          <a:ea typeface="Arial" charset="0"/>
                          <a:cs typeface="Arial" charset="0"/>
                          <a:sym typeface="Roboto Light"/>
                        </a:rPr>
                        <a:t> voice(SHS0017W) connect to </a:t>
                      </a:r>
                      <a:r>
                        <a:rPr lang="en-US" altLang="zh-TW" sz="21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uFillTx/>
                          <a:latin typeface="Arial" charset="0"/>
                          <a:ea typeface="Arial" charset="0"/>
                          <a:cs typeface="Arial" charset="0"/>
                          <a:sym typeface="Roboto Light"/>
                        </a:rPr>
                        <a:t>QBee</a:t>
                      </a:r>
                      <a:r>
                        <a:rPr lang="en-US" altLang="zh-TW" sz="21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uFillTx/>
                          <a:latin typeface="Arial" charset="0"/>
                          <a:ea typeface="Arial" charset="0"/>
                          <a:cs typeface="Arial" charset="0"/>
                          <a:sym typeface="Roboto Light"/>
                        </a:rPr>
                        <a:t> box to control </a:t>
                      </a:r>
                      <a:r>
                        <a:rPr lang="en-US" altLang="zh-TW" sz="21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uFillTx/>
                          <a:latin typeface="Arial" charset="0"/>
                          <a:ea typeface="Arial" charset="0"/>
                          <a:cs typeface="Arial" charset="0"/>
                          <a:sym typeface="Roboto Light"/>
                        </a:rPr>
                        <a:t>IoT</a:t>
                      </a:r>
                      <a:r>
                        <a:rPr lang="en-US" altLang="zh-TW" sz="21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uFillTx/>
                          <a:latin typeface="Arial" charset="0"/>
                          <a:ea typeface="Arial" charset="0"/>
                          <a:cs typeface="Arial" charset="0"/>
                          <a:sym typeface="Roboto Light"/>
                        </a:rPr>
                        <a:t> device.</a:t>
                      </a:r>
                      <a:endParaRPr lang="zh-TW" altLang="zh-TW" sz="21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uFillTx/>
                        <a:latin typeface="Arial" charset="0"/>
                        <a:ea typeface="Arial" charset="0"/>
                        <a:cs typeface="Arial" charset="0"/>
                        <a:sym typeface="Roboto Light"/>
                      </a:endParaRPr>
                    </a:p>
                    <a:p>
                      <a:pPr lvl="0" algn="l"/>
                      <a:r>
                        <a:rPr lang="en-US" altLang="zh-TW" sz="21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uFillTx/>
                          <a:latin typeface="Arial" charset="0"/>
                          <a:ea typeface="Arial" charset="0"/>
                          <a:cs typeface="Arial" charset="0"/>
                          <a:sym typeface="Roboto Light"/>
                        </a:rPr>
                        <a:t>IoT</a:t>
                      </a:r>
                      <a:r>
                        <a:rPr lang="en-US" altLang="zh-TW" sz="21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uFillTx/>
                          <a:latin typeface="Arial" charset="0"/>
                          <a:ea typeface="Arial" charset="0"/>
                          <a:cs typeface="Arial" charset="0"/>
                          <a:sym typeface="Roboto Light"/>
                        </a:rPr>
                        <a:t> Device list: Z-wave devices. (Bulb, Plug, Switch);</a:t>
                      </a:r>
                      <a:endParaRPr lang="zh-TW" altLang="zh-TW" sz="21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uFillTx/>
                        <a:latin typeface="Arial" charset="0"/>
                        <a:ea typeface="Arial" charset="0"/>
                        <a:cs typeface="Arial" charset="0"/>
                        <a:sym typeface="Roboto Light"/>
                      </a:endParaRPr>
                    </a:p>
                    <a:p>
                      <a:pPr lvl="0" algn="l"/>
                      <a:r>
                        <a:rPr lang="en-US" altLang="zh-TW" sz="21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uFillTx/>
                          <a:latin typeface="Arial" charset="0"/>
                          <a:ea typeface="Arial" charset="0"/>
                          <a:cs typeface="Arial" charset="0"/>
                          <a:sym typeface="Roboto Light"/>
                        </a:rPr>
                        <a:t>Control way : a. Voice b. App</a:t>
                      </a:r>
                      <a:endParaRPr lang="zh-TW" altLang="zh-TW" sz="2100" b="0" i="0" u="none" strike="noStrike" cap="none" spc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uFillTx/>
                        <a:latin typeface="Arial" charset="0"/>
                        <a:ea typeface="Arial" charset="0"/>
                        <a:cs typeface="Arial" charset="0"/>
                        <a:sym typeface="Roboto Light"/>
                      </a:endParaRPr>
                    </a:p>
                  </a:txBody>
                  <a:tcPr marL="137147" marR="137147" marT="68573" marB="68573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32659">
                <a:tc>
                  <a:txBody>
                    <a:bodyPr/>
                    <a:lstStyle/>
                    <a:p>
                      <a:r>
                        <a:rPr lang="en-US" sz="21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Milestones</a:t>
                      </a:r>
                      <a:endParaRPr lang="en-US" sz="21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7147" marR="137147" marT="68573" marB="68573"/>
                </a:tc>
                <a:tc gridSpan="2">
                  <a:txBody>
                    <a:bodyPr/>
                    <a:lstStyle/>
                    <a:p>
                      <a:pPr marL="0" marR="0" lvl="0" indent="0" algn="l" defTabSz="82153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HW:ES build</a:t>
                      </a:r>
                      <a:endParaRPr lang="en-US" altLang="zh-TW" sz="21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algn="l"/>
                      <a:r>
                        <a:rPr lang="en-US" altLang="zh-TW" sz="21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       2</a:t>
                      </a:r>
                      <a:r>
                        <a:rPr lang="en-US" altLang="zh-TW" sz="2100" baseline="300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nd</a:t>
                      </a:r>
                      <a:r>
                        <a:rPr lang="en-US" altLang="zh-TW" sz="21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SMT: 2017/12/09 (50pcs) </a:t>
                      </a:r>
                      <a:endParaRPr lang="en-US" altLang="zh-TW" sz="21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algn="l"/>
                      <a:r>
                        <a:rPr lang="en-US" altLang="zh-TW" sz="210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      </a:t>
                      </a:r>
                      <a:r>
                        <a:rPr lang="en-US" altLang="zh-TW" sz="2100" baseline="0" dirty="0" smtClean="0">
                          <a:solidFill>
                            <a:srgbClr val="FF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10 pcs send to TPE: 2017/12/28</a:t>
                      </a:r>
                    </a:p>
                    <a:p>
                      <a:pPr algn="l"/>
                      <a:r>
                        <a:rPr lang="en-US" altLang="zh-TW" sz="2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SW:</a:t>
                      </a:r>
                      <a:r>
                        <a:rPr lang="en-US" altLang="zh-TW" sz="21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Use </a:t>
                      </a:r>
                      <a:r>
                        <a:rPr lang="en-US" altLang="zh-TW" sz="2100" baseline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Qvoice</a:t>
                      </a:r>
                      <a:r>
                        <a:rPr lang="en-US" altLang="zh-TW" sz="21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through the cloud and </a:t>
                      </a:r>
                      <a:r>
                        <a:rPr lang="en-US" altLang="zh-TW" sz="2100" baseline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Qbeehome</a:t>
                      </a:r>
                      <a:r>
                        <a:rPr lang="en-US" altLang="zh-TW" sz="21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to control IOT devices, including Z-wave and Bluetooth mesh devices.</a:t>
                      </a:r>
                      <a:endParaRPr lang="en-US" sz="21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7147" marR="137147" marT="68573" marB="68573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94457501"/>
                  </a:ext>
                </a:extLst>
              </a:tr>
              <a:tr h="2290483">
                <a:tc>
                  <a:txBody>
                    <a:bodyPr/>
                    <a:lstStyle/>
                    <a:p>
                      <a:r>
                        <a:rPr lang="en-US" sz="21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Estimated Costs</a:t>
                      </a:r>
                      <a:endParaRPr lang="en-US" sz="21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7147" marR="137147" marT="68573" marB="68573"/>
                </a:tc>
                <a:tc gridSpan="2">
                  <a:txBody>
                    <a:bodyPr/>
                    <a:lstStyle/>
                    <a:p>
                      <a:pPr marL="0" marR="0" indent="0" algn="l" defTabSz="821531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1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uFillTx/>
                          <a:latin typeface="Arial" charset="0"/>
                          <a:ea typeface="Arial" charset="0"/>
                          <a:cs typeface="Arial" charset="0"/>
                          <a:sym typeface="Roboto Light"/>
                        </a:rPr>
                        <a:t>Safety test(LVD):</a:t>
                      </a:r>
                      <a:r>
                        <a:rPr lang="en-US" altLang="zh-TW" sz="21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uFillTx/>
                          <a:latin typeface="Arial" charset="0"/>
                          <a:ea typeface="Arial" charset="0"/>
                          <a:cs typeface="Arial" charset="0"/>
                          <a:sym typeface="Roboto Light"/>
                        </a:rPr>
                        <a:t>RMB 6,000</a:t>
                      </a:r>
                      <a:endParaRPr lang="en-US" sz="21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uFillTx/>
                        <a:latin typeface="Arial" charset="0"/>
                        <a:ea typeface="Arial" charset="0"/>
                        <a:cs typeface="Arial" charset="0"/>
                        <a:sym typeface="Roboto Light"/>
                      </a:endParaRPr>
                    </a:p>
                    <a:p>
                      <a:pPr marL="0" marR="0" indent="0" algn="l" defTabSz="821531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1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uFillTx/>
                          <a:latin typeface="Arial" charset="0"/>
                          <a:ea typeface="Arial" charset="0"/>
                          <a:cs typeface="Arial" charset="0"/>
                          <a:sym typeface="Roboto Light"/>
                        </a:rPr>
                        <a:t>EMC(CE):</a:t>
                      </a:r>
                      <a:r>
                        <a:rPr lang="zh-TW" altLang="en-US" sz="21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uFillTx/>
                          <a:latin typeface="Arial" charset="0"/>
                          <a:ea typeface="Arial" charset="0"/>
                          <a:cs typeface="Arial" charset="0"/>
                          <a:sym typeface="Roboto Light"/>
                        </a:rPr>
                        <a:t> </a:t>
                      </a:r>
                      <a:r>
                        <a:rPr lang="en-US" altLang="zh-TW" sz="21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uFillTx/>
                          <a:latin typeface="Arial" charset="0"/>
                          <a:ea typeface="Arial" charset="0"/>
                          <a:cs typeface="Arial" charset="0"/>
                          <a:sym typeface="Roboto Light"/>
                        </a:rPr>
                        <a:t>RMB 112,000</a:t>
                      </a:r>
                    </a:p>
                    <a:p>
                      <a:pPr marL="0" marR="0" indent="0" algn="l" defTabSz="821531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1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uFillTx/>
                          <a:latin typeface="Arial" charset="0"/>
                          <a:ea typeface="Arial" charset="0"/>
                          <a:cs typeface="Arial" charset="0"/>
                          <a:sym typeface="Roboto Light"/>
                        </a:rPr>
                        <a:t>Environmental Impact Assessment: </a:t>
                      </a:r>
                      <a:r>
                        <a:rPr lang="en-US" altLang="zh-TW" sz="21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uFillTx/>
                          <a:latin typeface="Arial" charset="0"/>
                          <a:ea typeface="Arial" charset="0"/>
                          <a:cs typeface="Arial" charset="0"/>
                          <a:sym typeface="Roboto Light"/>
                        </a:rPr>
                        <a:t>USD 1,900</a:t>
                      </a:r>
                      <a:endParaRPr lang="en-US" sz="21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uFillTx/>
                        <a:latin typeface="Arial" charset="0"/>
                        <a:ea typeface="Arial" charset="0"/>
                        <a:cs typeface="Arial" charset="0"/>
                        <a:sym typeface="Roboto Light"/>
                      </a:endParaRPr>
                    </a:p>
                    <a:p>
                      <a:pPr marL="0" marR="0" indent="0" algn="l" defTabSz="821531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1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uFillTx/>
                          <a:latin typeface="Arial" charset="0"/>
                          <a:ea typeface="Arial" charset="0"/>
                          <a:cs typeface="Arial" charset="0"/>
                          <a:sym typeface="Roboto Light"/>
                        </a:rPr>
                        <a:t>Tooling fee: USD$55,000       Mock up fee: </a:t>
                      </a:r>
                      <a:r>
                        <a:rPr lang="en-US" altLang="zh-TW" sz="21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uFillTx/>
                          <a:latin typeface="Arial" charset="0"/>
                          <a:ea typeface="Arial" charset="0"/>
                          <a:cs typeface="Arial" charset="0"/>
                          <a:sym typeface="Roboto Light"/>
                        </a:rPr>
                        <a:t>NTD $</a:t>
                      </a:r>
                      <a:r>
                        <a:rPr lang="en-US" sz="21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uFillTx/>
                          <a:latin typeface="Arial" charset="0"/>
                          <a:ea typeface="Arial" charset="0"/>
                          <a:cs typeface="Arial" charset="0"/>
                          <a:sym typeface="Roboto Light"/>
                        </a:rPr>
                        <a:t>88,200</a:t>
                      </a:r>
                    </a:p>
                    <a:p>
                      <a:pPr marL="0" marR="0" indent="0" algn="l" defTabSz="821531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1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uFillTx/>
                          <a:latin typeface="Arial" charset="0"/>
                          <a:ea typeface="Arial" charset="0"/>
                          <a:cs typeface="Arial" charset="0"/>
                          <a:sym typeface="Roboto Light"/>
                        </a:rPr>
                        <a:t>Human resource: </a:t>
                      </a:r>
                      <a:r>
                        <a:rPr lang="en-US" altLang="zh-TW" sz="21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uFillTx/>
                          <a:latin typeface="Arial" charset="0"/>
                          <a:ea typeface="Arial" charset="0"/>
                          <a:cs typeface="Arial" charset="0"/>
                          <a:sym typeface="Roboto Light"/>
                        </a:rPr>
                        <a:t>NTD$</a:t>
                      </a:r>
                      <a:r>
                        <a:rPr lang="zh-TW" altLang="en-US" sz="21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uFillTx/>
                          <a:latin typeface="Arial" charset="0"/>
                          <a:ea typeface="Arial" charset="0"/>
                          <a:cs typeface="Arial" charset="0"/>
                          <a:sym typeface="Roboto Light"/>
                        </a:rPr>
                        <a:t> </a:t>
                      </a:r>
                      <a:r>
                        <a:rPr lang="en-US" altLang="zh-TW" sz="21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uFillTx/>
                          <a:latin typeface="Arial" charset="0"/>
                          <a:ea typeface="Arial" charset="0"/>
                          <a:cs typeface="Arial" charset="0"/>
                          <a:sym typeface="Roboto Light"/>
                        </a:rPr>
                        <a:t>25,004,000</a:t>
                      </a:r>
                      <a:endParaRPr lang="en-US" sz="21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uFillTx/>
                        <a:latin typeface="Arial" charset="0"/>
                        <a:ea typeface="Arial" charset="0"/>
                        <a:cs typeface="Arial" charset="0"/>
                        <a:sym typeface="Roboto Light"/>
                      </a:endParaRPr>
                    </a:p>
                    <a:p>
                      <a:pPr marL="0" marR="0" lvl="0" indent="0" algn="l" defTabSz="82153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uFillTx/>
                          <a:latin typeface="Arial" charset="0"/>
                          <a:ea typeface="Arial" charset="0"/>
                          <a:cs typeface="Arial" charset="0"/>
                          <a:sym typeface="Roboto Light"/>
                        </a:rPr>
                        <a:t>Production factory  line: NTD </a:t>
                      </a:r>
                      <a:r>
                        <a:rPr lang="en-US" altLang="zh-TW" sz="21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uFillTx/>
                          <a:latin typeface="Arial" charset="0"/>
                          <a:ea typeface="Arial" charset="0"/>
                          <a:cs typeface="Arial" charset="0"/>
                          <a:sym typeface="Roboto Light"/>
                        </a:rPr>
                        <a:t>196,300</a:t>
                      </a:r>
                      <a:endParaRPr lang="en-US" sz="21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uFillTx/>
                        <a:latin typeface="Arial" charset="0"/>
                        <a:ea typeface="Arial" charset="0"/>
                        <a:cs typeface="Arial" charset="0"/>
                        <a:sym typeface="Roboto Light"/>
                      </a:endParaRPr>
                    </a:p>
                    <a:p>
                      <a:pPr marL="0" marR="0" lvl="0" indent="0" algn="l" defTabSz="82153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uFillTx/>
                          <a:latin typeface="Arial" charset="0"/>
                          <a:ea typeface="Arial" charset="0"/>
                          <a:cs typeface="Arial" charset="0"/>
                          <a:sym typeface="Roboto Light"/>
                        </a:rPr>
                        <a:t>Sample cost: USD$</a:t>
                      </a:r>
                      <a:r>
                        <a:rPr lang="en-US" altLang="zh-TW" sz="21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uFillTx/>
                          <a:latin typeface="Arial" charset="0"/>
                          <a:ea typeface="Arial" charset="0"/>
                          <a:cs typeface="Arial" charset="0"/>
                          <a:sym typeface="Roboto Light"/>
                        </a:rPr>
                        <a:t>24.42 * 220 = USD$ 5372.4</a:t>
                      </a:r>
                      <a:endParaRPr lang="en-US" sz="21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uFillTx/>
                        <a:latin typeface="Arial" charset="0"/>
                        <a:ea typeface="Arial" charset="0"/>
                        <a:cs typeface="Arial" charset="0"/>
                        <a:sym typeface="Roboto Light"/>
                      </a:endParaRPr>
                    </a:p>
                    <a:p>
                      <a:pPr marL="0" marR="0" lvl="0" indent="0" algn="l" defTabSz="82153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100" b="1" i="0" u="none" strike="noStrike" cap="none" spc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uFillTx/>
                          <a:latin typeface="Arial" charset="0"/>
                          <a:ea typeface="Arial" charset="0"/>
                          <a:cs typeface="Arial" charset="0"/>
                          <a:sym typeface="Roboto Light"/>
                        </a:rPr>
                        <a:t>Total:NTD</a:t>
                      </a:r>
                      <a:r>
                        <a:rPr lang="en-US" altLang="zh-TW" sz="2100" b="1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uFillTx/>
                          <a:latin typeface="Arial" charset="0"/>
                          <a:ea typeface="Arial" charset="0"/>
                          <a:cs typeface="Arial" charset="0"/>
                          <a:sym typeface="Roboto Light"/>
                        </a:rPr>
                        <a:t> $27,759,049</a:t>
                      </a:r>
                      <a:endParaRPr lang="en-US" sz="2100" b="0" i="0" u="none" strike="noStrike" cap="none" spc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uFillTx/>
                        <a:latin typeface="Arial" charset="0"/>
                        <a:ea typeface="Arial" charset="0"/>
                        <a:cs typeface="Arial" charset="0"/>
                        <a:sym typeface="Roboto Light"/>
                      </a:endParaRPr>
                    </a:p>
                  </a:txBody>
                  <a:tcPr marL="137147" marR="137147" marT="68573" marB="68573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91157904"/>
                  </a:ext>
                </a:extLst>
              </a:tr>
              <a:tr h="840933">
                <a:tc>
                  <a:txBody>
                    <a:bodyPr/>
                    <a:lstStyle/>
                    <a:p>
                      <a:r>
                        <a:rPr lang="en-US" sz="21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(Potential) Customer(s)</a:t>
                      </a:r>
                    </a:p>
                    <a:p>
                      <a:endParaRPr lang="en-US" sz="2100" b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endParaRPr lang="en-US" sz="21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7147" marR="137147" marT="68573" marB="68573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sz="21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NOS,</a:t>
                      </a:r>
                    </a:p>
                    <a:p>
                      <a:pPr algn="l"/>
                      <a:r>
                        <a:rPr lang="en-US" sz="21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SingTel</a:t>
                      </a:r>
                      <a:endParaRPr lang="en-US" sz="21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7147" marR="137147" marT="68573" marB="68573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92371882"/>
                  </a:ext>
                </a:extLst>
              </a:tr>
              <a:tr h="1378771">
                <a:tc>
                  <a:txBody>
                    <a:bodyPr/>
                    <a:lstStyle/>
                    <a:p>
                      <a:r>
                        <a:rPr lang="en-US" sz="21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Vendors / Partners</a:t>
                      </a:r>
                      <a:endParaRPr lang="en-US" sz="21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7147" marR="137147" marT="68573" marB="6857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1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HW:</a:t>
                      </a:r>
                    </a:p>
                    <a:p>
                      <a:pPr algn="l"/>
                      <a:r>
                        <a:rPr lang="en-US" sz="2000" b="1" dirty="0" err="1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Realtek</a:t>
                      </a:r>
                      <a:r>
                        <a:rPr lang="en-US" sz="2000" b="1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: RTL8197,</a:t>
                      </a:r>
                      <a:r>
                        <a:rPr lang="en-US" sz="2000" b="1" baseline="0" dirty="0" smtClean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RTL8822, ALC5680</a:t>
                      </a:r>
                      <a:endParaRPr lang="en-US" sz="21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7147" marR="137147" marT="68573" marB="6857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82153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1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SW: SW team: </a:t>
                      </a:r>
                      <a:r>
                        <a:rPr lang="en-US" altLang="zh-TW" sz="2100" b="1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Arichi</a:t>
                      </a:r>
                      <a:r>
                        <a:rPr lang="en-US" altLang="zh-TW" sz="21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team.</a:t>
                      </a:r>
                    </a:p>
                    <a:p>
                      <a:pPr marL="0" marR="0" indent="0" algn="l" defTabSz="82153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       Cloud: Cloud (Archer</a:t>
                      </a:r>
                      <a:r>
                        <a:rPr lang="en-US" sz="21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)</a:t>
                      </a:r>
                    </a:p>
                    <a:p>
                      <a:pPr marL="0" marR="0" indent="0" algn="l" defTabSz="82153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       APP team </a:t>
                      </a:r>
                      <a:r>
                        <a:rPr lang="en-US" altLang="zh-TW" sz="21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(Kings)</a:t>
                      </a:r>
                      <a:endParaRPr lang="en-US" sz="2100" b="1" baseline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7147" marR="137147" marT="68573" marB="685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3491077699"/>
                  </a:ext>
                </a:extLst>
              </a:tr>
              <a:tr h="1690110">
                <a:tc>
                  <a:txBody>
                    <a:bodyPr/>
                    <a:lstStyle/>
                    <a:p>
                      <a:r>
                        <a:rPr lang="en-US" sz="21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Review and Approval</a:t>
                      </a:r>
                    </a:p>
                    <a:p>
                      <a:r>
                        <a:rPr lang="en-US" altLang="zh-TW" sz="21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(Key Stakeholders)</a:t>
                      </a:r>
                      <a:endParaRPr lang="en-US" sz="2100" b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7147" marR="137147" marT="68573" marB="68573"/>
                </a:tc>
                <a:tc gridSpan="2">
                  <a:txBody>
                    <a:bodyPr/>
                    <a:lstStyle/>
                    <a:p>
                      <a:endParaRPr lang="en-US" sz="2100" b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algn="l"/>
                      <a:r>
                        <a:rPr lang="en-US" sz="21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Project Manager</a:t>
                      </a:r>
                      <a:r>
                        <a:rPr lang="en-US" sz="2100" b="1" u="sng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:</a:t>
                      </a:r>
                      <a:r>
                        <a:rPr lang="zh-TW" altLang="en-US" sz="2100" b="1" u="sng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TW" sz="2100" b="1" u="sng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B.J. Lee</a:t>
                      </a:r>
                      <a:endParaRPr lang="en-US" sz="2100" b="1" u="sng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algn="l"/>
                      <a:endParaRPr lang="en-US" sz="2100" b="1" u="sng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algn="l"/>
                      <a:endParaRPr lang="en-US" sz="2100" b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algn="l"/>
                      <a:r>
                        <a:rPr lang="en-US" sz="21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Product Manager: _</a:t>
                      </a:r>
                      <a:r>
                        <a:rPr lang="en-US" sz="2100" b="1" u="sng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Allen Chung_________</a:t>
                      </a:r>
                      <a:r>
                        <a:rPr lang="en-US" sz="2100" b="1" u="sng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       </a:t>
                      </a:r>
                      <a:r>
                        <a:rPr lang="en-US" altLang="zh-TW" sz="2100" b="1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Project Sponsors: __</a:t>
                      </a:r>
                      <a:r>
                        <a:rPr lang="en-US" altLang="zh-TW" sz="2100" b="1" u="sng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_Robert  Lin______________________</a:t>
                      </a:r>
                    </a:p>
                  </a:txBody>
                  <a:tcPr marL="137147" marR="137147" marT="68573" marB="68573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72051309"/>
                  </a:ext>
                </a:extLst>
              </a:tr>
            </a:tbl>
          </a:graphicData>
        </a:graphic>
      </p:graphicFrame>
      <p:sp>
        <p:nvSpPr>
          <p:cNvPr id="86" name="Title 1"/>
          <p:cNvSpPr>
            <a:spLocks noGrp="1"/>
          </p:cNvSpPr>
          <p:nvPr>
            <p:ph type="title"/>
          </p:nvPr>
        </p:nvSpPr>
        <p:spPr>
          <a:xfrm>
            <a:off x="657957" y="167177"/>
            <a:ext cx="22120401" cy="12712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DB3229"/>
                </a:solidFill>
                <a:latin typeface="Roboto Medium" charset="0"/>
                <a:ea typeface="Roboto" charset="0"/>
                <a:cs typeface="Roboto" charset="0"/>
              </a:rPr>
              <a:t>2. Project Charter</a:t>
            </a:r>
            <a:endParaRPr lang="en-US" dirty="0">
              <a:solidFill>
                <a:srgbClr val="DB3229"/>
              </a:solidFill>
              <a:latin typeface="Roboto Medium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91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-19118"/>
            <a:ext cx="23255390" cy="1076069"/>
          </a:xfrm>
        </p:spPr>
        <p:txBody>
          <a:bodyPr/>
          <a:lstStyle/>
          <a:p>
            <a:r>
              <a:rPr lang="en-US" altLang="zh-TW" dirty="0">
                <a:solidFill>
                  <a:srgbClr val="DB3229"/>
                </a:solidFill>
                <a:latin typeface="Roboto Medium" charset="0"/>
                <a:ea typeface="Roboto" charset="0"/>
                <a:cs typeface="Roboto" charset="0"/>
              </a:rPr>
              <a:t>3. Project Organization</a:t>
            </a:r>
            <a:endParaRPr lang="zh-TW" altLang="en-US" dirty="0"/>
          </a:p>
        </p:txBody>
      </p:sp>
      <p:sp>
        <p:nvSpPr>
          <p:cNvPr id="4" name="文字方塊 1"/>
          <p:cNvSpPr txBox="1"/>
          <p:nvPr/>
        </p:nvSpPr>
        <p:spPr>
          <a:xfrm>
            <a:off x="8250661" y="2117426"/>
            <a:ext cx="4638675" cy="88558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5875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altLang="zh-TW" sz="1600" b="0" i="0" u="none" strike="noStrike" baseline="0" smtClean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Sponsor+</a:t>
            </a:r>
            <a:endParaRPr lang="zh-TW" altLang="en-US" sz="1600" b="0" i="0" u="none" strike="noStrike" baseline="0" smtClean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  <a:p>
            <a:pPr algn="ctr" rtl="0"/>
            <a:r>
              <a:rPr lang="en-US" altLang="zh-TW" sz="1600" b="0" i="0" u="none" strike="noStrike" baseline="0" smtClean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Steering Committee</a:t>
            </a:r>
            <a:endParaRPr lang="zh-TW" altLang="en-US" sz="1600" b="0" i="0" u="none" strike="noStrike" baseline="0" smtClean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  <a:p>
            <a:pPr algn="ctr" rtl="0"/>
            <a:r>
              <a:rPr lang="en-US" altLang="zh-TW" sz="1600" b="0" i="0" u="none" strike="noStrike" baseline="0" smtClean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Robert,Eric,Alan,Auger,Arthur,Frank </a:t>
            </a:r>
            <a:endParaRPr lang="zh-TW" altLang="en-US" sz="1600" b="0">
              <a:latin typeface="+mn-lt"/>
            </a:endParaRPr>
          </a:p>
        </p:txBody>
      </p:sp>
      <p:sp>
        <p:nvSpPr>
          <p:cNvPr id="5" name="文字方塊 3"/>
          <p:cNvSpPr txBox="1"/>
          <p:nvPr/>
        </p:nvSpPr>
        <p:spPr>
          <a:xfrm>
            <a:off x="8258944" y="3265798"/>
            <a:ext cx="4638675" cy="5887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5875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altLang="zh-TW" sz="1600" b="0">
                <a:latin typeface="+mn-lt"/>
              </a:rPr>
              <a:t>Project Manage</a:t>
            </a:r>
          </a:p>
          <a:p>
            <a:pPr algn="ctr" rtl="0"/>
            <a:r>
              <a:rPr lang="en-US" altLang="zh-TW" sz="1600" b="0">
                <a:latin typeface="+mn-lt"/>
              </a:rPr>
              <a:t>PJM/B.J. Lee</a:t>
            </a:r>
            <a:endParaRPr lang="zh-TW" altLang="en-US" sz="1600" b="0">
              <a:latin typeface="+mn-lt"/>
            </a:endParaRPr>
          </a:p>
        </p:txBody>
      </p:sp>
      <p:sp>
        <p:nvSpPr>
          <p:cNvPr id="6" name="文字方塊 4"/>
          <p:cNvSpPr txBox="1"/>
          <p:nvPr/>
        </p:nvSpPr>
        <p:spPr>
          <a:xfrm>
            <a:off x="6482088" y="4072696"/>
            <a:ext cx="7243732" cy="63528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5875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altLang="zh-TW" sz="1600" b="0">
                <a:latin typeface="+mn-lt"/>
              </a:rPr>
              <a:t>Software Manager</a:t>
            </a:r>
          </a:p>
          <a:p>
            <a:pPr algn="ctr" rtl="0"/>
            <a:r>
              <a:rPr lang="en-US" altLang="zh-TW" sz="1600" b="0">
                <a:latin typeface="+mn-lt"/>
              </a:rPr>
              <a:t>SWPM/Taimin</a:t>
            </a:r>
            <a:endParaRPr lang="zh-TW" altLang="en-US" sz="1600" b="0">
              <a:latin typeface="+mn-lt"/>
            </a:endParaRPr>
          </a:p>
        </p:txBody>
      </p:sp>
      <p:sp>
        <p:nvSpPr>
          <p:cNvPr id="7" name="文字方塊 5"/>
          <p:cNvSpPr txBox="1"/>
          <p:nvPr/>
        </p:nvSpPr>
        <p:spPr>
          <a:xfrm>
            <a:off x="5212481" y="4097899"/>
            <a:ext cx="1054258" cy="6382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5875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altLang="zh-TW" sz="1600" b="0">
                <a:latin typeface="+mn-lt"/>
              </a:rPr>
              <a:t>MERD Daniel</a:t>
            </a:r>
            <a:endParaRPr lang="zh-TW" altLang="en-US" sz="1600" b="0">
              <a:latin typeface="+mn-lt"/>
            </a:endParaRPr>
          </a:p>
        </p:txBody>
      </p:sp>
      <p:sp>
        <p:nvSpPr>
          <p:cNvPr id="8" name="文字方塊 6"/>
          <p:cNvSpPr txBox="1"/>
          <p:nvPr/>
        </p:nvSpPr>
        <p:spPr>
          <a:xfrm>
            <a:off x="3937906" y="4092929"/>
            <a:ext cx="1054258" cy="6382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5875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altLang="zh-TW" sz="1600" b="0">
                <a:latin typeface="+mn-lt"/>
              </a:rPr>
              <a:t>HWRD Yuzhao</a:t>
            </a:r>
            <a:endParaRPr lang="zh-TW" altLang="en-US" sz="1600" b="0">
              <a:latin typeface="+mn-lt"/>
            </a:endParaRPr>
          </a:p>
        </p:txBody>
      </p:sp>
      <p:sp>
        <p:nvSpPr>
          <p:cNvPr id="9" name="文字方塊 7"/>
          <p:cNvSpPr txBox="1"/>
          <p:nvPr/>
        </p:nvSpPr>
        <p:spPr>
          <a:xfrm>
            <a:off x="2655049" y="4087961"/>
            <a:ext cx="1054259" cy="6382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5875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altLang="zh-TW" sz="1600" b="0">
                <a:latin typeface="+mn-lt"/>
              </a:rPr>
              <a:t>UX/UI</a:t>
            </a:r>
          </a:p>
          <a:p>
            <a:pPr algn="ctr" rtl="0"/>
            <a:r>
              <a:rPr lang="en-US" altLang="zh-TW" sz="1600" b="0">
                <a:latin typeface="+mn-lt"/>
              </a:rPr>
              <a:t>Amiga</a:t>
            </a:r>
            <a:endParaRPr lang="zh-TW" altLang="en-US" sz="1600" b="0">
              <a:latin typeface="+mn-lt"/>
            </a:endParaRPr>
          </a:p>
        </p:txBody>
      </p:sp>
      <p:sp>
        <p:nvSpPr>
          <p:cNvPr id="10" name="文字方塊 8"/>
          <p:cNvSpPr txBox="1"/>
          <p:nvPr/>
        </p:nvSpPr>
        <p:spPr>
          <a:xfrm>
            <a:off x="635040" y="4107839"/>
            <a:ext cx="1806317" cy="6382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5875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altLang="zh-TW" sz="1600" b="0">
                <a:latin typeface="+mn-lt"/>
              </a:rPr>
              <a:t>Product Manger</a:t>
            </a:r>
          </a:p>
          <a:p>
            <a:pPr algn="ctr" rtl="0"/>
            <a:r>
              <a:rPr lang="en-US" altLang="zh-TW" sz="1600" b="0">
                <a:latin typeface="+mn-lt"/>
              </a:rPr>
              <a:t>PLM/Arthur</a:t>
            </a:r>
            <a:endParaRPr lang="zh-TW" altLang="en-US" sz="1600" b="0">
              <a:latin typeface="+mn-lt"/>
            </a:endParaRPr>
          </a:p>
        </p:txBody>
      </p:sp>
      <p:sp>
        <p:nvSpPr>
          <p:cNvPr id="11" name="文字方塊 9"/>
          <p:cNvSpPr txBox="1"/>
          <p:nvPr/>
        </p:nvSpPr>
        <p:spPr>
          <a:xfrm>
            <a:off x="638353" y="5035246"/>
            <a:ext cx="1806317" cy="6382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5875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altLang="zh-TW" sz="1600" b="0">
                <a:latin typeface="+mn-lt"/>
              </a:rPr>
              <a:t>PLM</a:t>
            </a:r>
          </a:p>
          <a:p>
            <a:pPr algn="ctr" rtl="0"/>
            <a:r>
              <a:rPr lang="en-US" altLang="zh-TW" sz="1600" b="0">
                <a:latin typeface="+mn-lt"/>
              </a:rPr>
              <a:t>Allen Chung</a:t>
            </a:r>
            <a:endParaRPr lang="zh-TW" altLang="en-US" sz="1600" b="0">
              <a:latin typeface="+mn-lt"/>
            </a:endParaRPr>
          </a:p>
        </p:txBody>
      </p:sp>
      <p:sp>
        <p:nvSpPr>
          <p:cNvPr id="12" name="文字方塊 10"/>
          <p:cNvSpPr txBox="1"/>
          <p:nvPr/>
        </p:nvSpPr>
        <p:spPr>
          <a:xfrm>
            <a:off x="3918028" y="5020344"/>
            <a:ext cx="1070823" cy="9536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5875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altLang="zh-TW" sz="1600" b="0" dirty="0">
                <a:latin typeface="+mn-lt"/>
              </a:rPr>
              <a:t>HWRD </a:t>
            </a:r>
            <a:r>
              <a:rPr lang="en-US" altLang="zh-TW" sz="1600" b="0" dirty="0" smtClean="0">
                <a:latin typeface="+mn-lt"/>
              </a:rPr>
              <a:t>Wei</a:t>
            </a:r>
          </a:p>
          <a:p>
            <a:pPr algn="ctr" rtl="0"/>
            <a:r>
              <a:rPr lang="en-US" altLang="zh-TW" sz="1600" b="0" dirty="0" err="1" smtClean="0">
                <a:latin typeface="+mn-lt"/>
              </a:rPr>
              <a:t>cheng</a:t>
            </a:r>
            <a:endParaRPr lang="zh-TW" altLang="en-US" sz="1600" b="0" dirty="0">
              <a:latin typeface="+mn-lt"/>
            </a:endParaRPr>
          </a:p>
        </p:txBody>
      </p:sp>
      <p:sp>
        <p:nvSpPr>
          <p:cNvPr id="13" name="文字方塊 11"/>
          <p:cNvSpPr txBox="1"/>
          <p:nvPr/>
        </p:nvSpPr>
        <p:spPr>
          <a:xfrm>
            <a:off x="3913059" y="6157192"/>
            <a:ext cx="1075792" cy="95665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5875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altLang="zh-TW" sz="1600" b="0">
                <a:latin typeface="+mn-lt"/>
              </a:rPr>
              <a:t>PCB Layout Abel Zou</a:t>
            </a:r>
            <a:endParaRPr lang="zh-TW" altLang="en-US" sz="1600" b="0">
              <a:latin typeface="+mn-lt"/>
            </a:endParaRPr>
          </a:p>
        </p:txBody>
      </p:sp>
      <p:sp>
        <p:nvSpPr>
          <p:cNvPr id="14" name="文字方塊 12"/>
          <p:cNvSpPr txBox="1"/>
          <p:nvPr/>
        </p:nvSpPr>
        <p:spPr>
          <a:xfrm>
            <a:off x="5207514" y="5015373"/>
            <a:ext cx="1050943" cy="966951"/>
          </a:xfrm>
          <a:prstGeom prst="rect">
            <a:avLst/>
          </a:prstGeom>
          <a:solidFill>
            <a:schemeClr val="accent2">
              <a:lumMod val="20000"/>
              <a:lumOff val="80000"/>
              <a:alpha val="99000"/>
            </a:schemeClr>
          </a:solidFill>
          <a:ln w="15875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altLang="zh-TW" sz="1600" b="0">
                <a:latin typeface="+mn-lt"/>
              </a:rPr>
              <a:t>ID </a:t>
            </a:r>
          </a:p>
          <a:p>
            <a:pPr algn="ctr" rtl="0"/>
            <a:r>
              <a:rPr lang="en-US" altLang="zh-TW" sz="1600" b="0">
                <a:latin typeface="+mn-lt"/>
              </a:rPr>
              <a:t>Adam Lin</a:t>
            </a:r>
            <a:endParaRPr lang="zh-TW" altLang="en-US" sz="1600" b="0">
              <a:latin typeface="+mn-lt"/>
            </a:endParaRPr>
          </a:p>
        </p:txBody>
      </p:sp>
      <p:sp>
        <p:nvSpPr>
          <p:cNvPr id="15" name="文字方塊 13"/>
          <p:cNvSpPr txBox="1"/>
          <p:nvPr/>
        </p:nvSpPr>
        <p:spPr>
          <a:xfrm>
            <a:off x="5202544" y="6135655"/>
            <a:ext cx="1050943" cy="969908"/>
          </a:xfrm>
          <a:prstGeom prst="rect">
            <a:avLst/>
          </a:prstGeom>
          <a:solidFill>
            <a:schemeClr val="accent2">
              <a:lumMod val="20000"/>
              <a:lumOff val="80000"/>
              <a:alpha val="99000"/>
            </a:schemeClr>
          </a:solidFill>
          <a:ln w="15875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altLang="zh-TW" sz="1600" b="0">
                <a:latin typeface="+mn-lt"/>
              </a:rPr>
              <a:t>Thermal </a:t>
            </a:r>
          </a:p>
          <a:p>
            <a:pPr algn="ctr" rtl="0"/>
            <a:r>
              <a:rPr lang="en-US" altLang="zh-TW" sz="1600" b="0">
                <a:latin typeface="+mn-lt"/>
              </a:rPr>
              <a:t>Kevin Huang</a:t>
            </a:r>
            <a:endParaRPr lang="zh-TW" altLang="en-US" sz="1600" b="0">
              <a:latin typeface="+mn-lt"/>
            </a:endParaRPr>
          </a:p>
        </p:txBody>
      </p:sp>
      <p:sp>
        <p:nvSpPr>
          <p:cNvPr id="16" name="文字方塊 14"/>
          <p:cNvSpPr txBox="1"/>
          <p:nvPr/>
        </p:nvSpPr>
        <p:spPr>
          <a:xfrm>
            <a:off x="5197573" y="7258895"/>
            <a:ext cx="1050943" cy="966951"/>
          </a:xfrm>
          <a:prstGeom prst="rect">
            <a:avLst/>
          </a:prstGeom>
          <a:solidFill>
            <a:schemeClr val="accent2">
              <a:lumMod val="20000"/>
              <a:lumOff val="80000"/>
              <a:alpha val="99000"/>
            </a:schemeClr>
          </a:solidFill>
          <a:ln w="15875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altLang="zh-TW" sz="1600" b="0">
                <a:latin typeface="+mn-lt"/>
              </a:rPr>
              <a:t>PKG </a:t>
            </a:r>
          </a:p>
          <a:p>
            <a:pPr algn="ctr" rtl="0"/>
            <a:r>
              <a:rPr lang="en-US" altLang="zh-TW" sz="1600" b="0">
                <a:latin typeface="+mn-lt"/>
              </a:rPr>
              <a:t>Design Erin Yang</a:t>
            </a:r>
            <a:endParaRPr lang="zh-TW" altLang="en-US" sz="1600" b="0">
              <a:latin typeface="+mn-lt"/>
            </a:endParaRPr>
          </a:p>
        </p:txBody>
      </p:sp>
      <p:sp>
        <p:nvSpPr>
          <p:cNvPr id="17" name="文字方塊 15"/>
          <p:cNvSpPr txBox="1"/>
          <p:nvPr/>
        </p:nvSpPr>
        <p:spPr>
          <a:xfrm>
            <a:off x="5200885" y="8357288"/>
            <a:ext cx="1050943" cy="966951"/>
          </a:xfrm>
          <a:prstGeom prst="rect">
            <a:avLst/>
          </a:prstGeom>
          <a:solidFill>
            <a:schemeClr val="accent2">
              <a:lumMod val="20000"/>
              <a:lumOff val="80000"/>
              <a:alpha val="99000"/>
            </a:schemeClr>
          </a:solidFill>
          <a:ln w="15875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altLang="zh-TW" sz="1600" b="0">
                <a:latin typeface="+mn-lt"/>
              </a:rPr>
              <a:t>Label </a:t>
            </a:r>
          </a:p>
          <a:p>
            <a:pPr algn="ctr" rtl="0"/>
            <a:r>
              <a:rPr lang="en-US" altLang="zh-TW" sz="1600" b="0">
                <a:latin typeface="+mn-lt"/>
              </a:rPr>
              <a:t>Design Wei Hou</a:t>
            </a:r>
            <a:endParaRPr lang="zh-TW" altLang="en-US" sz="1600" b="0">
              <a:latin typeface="+mn-lt"/>
            </a:endParaRPr>
          </a:p>
        </p:txBody>
      </p:sp>
      <p:sp>
        <p:nvSpPr>
          <p:cNvPr id="18" name="文字方塊 16"/>
          <p:cNvSpPr txBox="1"/>
          <p:nvPr/>
        </p:nvSpPr>
        <p:spPr>
          <a:xfrm>
            <a:off x="6468833" y="5031938"/>
            <a:ext cx="1531336" cy="9536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5875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altLang="zh-TW" sz="1600" b="0" dirty="0">
                <a:latin typeface="+mn-lt"/>
              </a:rPr>
              <a:t>SW</a:t>
            </a:r>
            <a:r>
              <a:rPr lang="zh-TW" altLang="en-US" sz="1600" b="0" dirty="0">
                <a:latin typeface="+mn-lt"/>
              </a:rPr>
              <a:t> </a:t>
            </a:r>
            <a:r>
              <a:rPr lang="en-US" altLang="zh-TW" sz="1600" b="0" dirty="0">
                <a:latin typeface="+mn-lt"/>
              </a:rPr>
              <a:t>APP </a:t>
            </a:r>
          </a:p>
          <a:p>
            <a:pPr algn="ctr" rtl="0"/>
            <a:r>
              <a:rPr lang="en-US" altLang="zh-TW" sz="1600" b="0" dirty="0" smtClean="0">
                <a:latin typeface="+mn-lt"/>
              </a:rPr>
              <a:t>Jason1 </a:t>
            </a:r>
            <a:r>
              <a:rPr lang="en-US" altLang="zh-TW" sz="1600" b="0" dirty="0">
                <a:latin typeface="+mn-lt"/>
              </a:rPr>
              <a:t>Su</a:t>
            </a:r>
            <a:endParaRPr lang="zh-TW" altLang="en-US" sz="1600" b="0" dirty="0">
              <a:latin typeface="+mn-lt"/>
            </a:endParaRPr>
          </a:p>
        </p:txBody>
      </p:sp>
      <p:sp>
        <p:nvSpPr>
          <p:cNvPr id="19" name="文字方塊 17"/>
          <p:cNvSpPr txBox="1"/>
          <p:nvPr/>
        </p:nvSpPr>
        <p:spPr>
          <a:xfrm>
            <a:off x="8256457" y="5010405"/>
            <a:ext cx="1519741" cy="98020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5875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altLang="zh-TW" sz="1600" b="0" dirty="0">
                <a:latin typeface="+mn-lt"/>
              </a:rPr>
              <a:t>SW</a:t>
            </a:r>
            <a:r>
              <a:rPr lang="zh-TW" altLang="en-US" sz="1600" b="0" dirty="0">
                <a:latin typeface="+mn-lt"/>
              </a:rPr>
              <a:t> </a:t>
            </a:r>
            <a:r>
              <a:rPr lang="en-US" altLang="zh-TW" sz="1600" b="0" dirty="0">
                <a:latin typeface="+mn-lt"/>
              </a:rPr>
              <a:t>Driver </a:t>
            </a:r>
          </a:p>
          <a:p>
            <a:pPr algn="ctr" rtl="0"/>
            <a:r>
              <a:rPr lang="en-US" altLang="zh-TW" sz="1600" b="0" dirty="0">
                <a:latin typeface="+mn-lt"/>
              </a:rPr>
              <a:t>Ryan Hsu</a:t>
            </a:r>
            <a:endParaRPr lang="zh-TW" altLang="en-US" sz="1600" b="0" dirty="0">
              <a:latin typeface="+mn-lt"/>
            </a:endParaRPr>
          </a:p>
        </p:txBody>
      </p:sp>
      <p:sp>
        <p:nvSpPr>
          <p:cNvPr id="20" name="文字方塊 18"/>
          <p:cNvSpPr txBox="1"/>
          <p:nvPr/>
        </p:nvSpPr>
        <p:spPr>
          <a:xfrm>
            <a:off x="8259770" y="6138970"/>
            <a:ext cx="1519741" cy="9831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5875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altLang="zh-TW" sz="1600" b="0">
                <a:latin typeface="+mn-lt"/>
              </a:rPr>
              <a:t>SW</a:t>
            </a:r>
            <a:r>
              <a:rPr lang="zh-TW" altLang="en-US" sz="1600" b="0">
                <a:latin typeface="+mn-lt"/>
              </a:rPr>
              <a:t> </a:t>
            </a:r>
            <a:r>
              <a:rPr lang="en-US" altLang="zh-TW" sz="1600" b="0">
                <a:latin typeface="+mn-lt"/>
              </a:rPr>
              <a:t>Driver </a:t>
            </a:r>
          </a:p>
          <a:p>
            <a:pPr algn="ctr" rtl="0"/>
            <a:r>
              <a:rPr lang="en-US" altLang="zh-TW" sz="1600" b="0">
                <a:latin typeface="+mn-lt"/>
              </a:rPr>
              <a:t>Wilson Hung</a:t>
            </a:r>
            <a:endParaRPr lang="zh-TW" altLang="en-US" sz="1600" b="0">
              <a:latin typeface="+mn-lt"/>
            </a:endParaRPr>
          </a:p>
        </p:txBody>
      </p:sp>
      <p:sp>
        <p:nvSpPr>
          <p:cNvPr id="21" name="文字方塊 25"/>
          <p:cNvSpPr txBox="1"/>
          <p:nvPr/>
        </p:nvSpPr>
        <p:spPr>
          <a:xfrm>
            <a:off x="10064431" y="5018680"/>
            <a:ext cx="1524237" cy="9536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5875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altLang="zh-TW" sz="1600" b="0" dirty="0">
                <a:latin typeface="+mn-lt"/>
              </a:rPr>
              <a:t>SW</a:t>
            </a:r>
            <a:r>
              <a:rPr lang="zh-TW" altLang="en-US" sz="1600" b="0" dirty="0">
                <a:latin typeface="+mn-lt"/>
              </a:rPr>
              <a:t> </a:t>
            </a:r>
            <a:r>
              <a:rPr lang="en-US" altLang="zh-TW" sz="1600" b="0" dirty="0">
                <a:latin typeface="+mn-lt"/>
              </a:rPr>
              <a:t>APP </a:t>
            </a:r>
          </a:p>
          <a:p>
            <a:pPr algn="ctr" rtl="0"/>
            <a:r>
              <a:rPr lang="en-US" altLang="zh-TW" sz="1600" b="0" dirty="0" smtClean="0">
                <a:latin typeface="+mn-lt"/>
              </a:rPr>
              <a:t>Leo2 </a:t>
            </a:r>
            <a:r>
              <a:rPr lang="en-US" altLang="zh-TW" sz="1600" b="0" dirty="0">
                <a:latin typeface="+mn-lt"/>
              </a:rPr>
              <a:t>Cheng</a:t>
            </a:r>
            <a:endParaRPr lang="zh-TW" altLang="en-US" sz="1600" b="0" dirty="0">
              <a:latin typeface="+mn-lt"/>
            </a:endParaRPr>
          </a:p>
        </p:txBody>
      </p:sp>
      <p:sp>
        <p:nvSpPr>
          <p:cNvPr id="22" name="文字方塊 26"/>
          <p:cNvSpPr txBox="1"/>
          <p:nvPr/>
        </p:nvSpPr>
        <p:spPr>
          <a:xfrm>
            <a:off x="10067744" y="6138962"/>
            <a:ext cx="1524237" cy="9566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5875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altLang="zh-TW" sz="1600" b="0" dirty="0">
                <a:latin typeface="+mn-lt"/>
              </a:rPr>
              <a:t>SW</a:t>
            </a:r>
            <a:r>
              <a:rPr lang="zh-TW" altLang="en-US" sz="1600" b="0" dirty="0">
                <a:latin typeface="+mn-lt"/>
              </a:rPr>
              <a:t> </a:t>
            </a:r>
            <a:r>
              <a:rPr lang="en-US" altLang="zh-TW" sz="1600" b="0" dirty="0">
                <a:latin typeface="+mn-lt"/>
              </a:rPr>
              <a:t>APP </a:t>
            </a:r>
          </a:p>
          <a:p>
            <a:pPr algn="ctr" rtl="0"/>
            <a:r>
              <a:rPr lang="en-US" altLang="zh-TW" sz="1600" b="0" dirty="0" smtClean="0">
                <a:latin typeface="+mn-lt"/>
              </a:rPr>
              <a:t>Cooper1 </a:t>
            </a:r>
            <a:r>
              <a:rPr lang="en-US" altLang="zh-TW" sz="1600" b="0" dirty="0">
                <a:latin typeface="+mn-lt"/>
              </a:rPr>
              <a:t>Chen</a:t>
            </a:r>
            <a:endParaRPr lang="zh-TW" altLang="en-US" sz="1600" b="0" dirty="0">
              <a:latin typeface="+mn-lt"/>
            </a:endParaRPr>
          </a:p>
        </p:txBody>
      </p:sp>
      <p:sp>
        <p:nvSpPr>
          <p:cNvPr id="23" name="文字方塊 27"/>
          <p:cNvSpPr txBox="1"/>
          <p:nvPr/>
        </p:nvSpPr>
        <p:spPr>
          <a:xfrm>
            <a:off x="10062774" y="7279500"/>
            <a:ext cx="1524237" cy="9536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5875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altLang="zh-TW" sz="1600" b="0">
                <a:latin typeface="+mn-lt"/>
              </a:rPr>
              <a:t>SW</a:t>
            </a:r>
            <a:r>
              <a:rPr lang="zh-TW" altLang="en-US" sz="1600" b="0">
                <a:latin typeface="+mn-lt"/>
              </a:rPr>
              <a:t> </a:t>
            </a:r>
            <a:r>
              <a:rPr lang="en-US" altLang="zh-TW" sz="1600" b="0">
                <a:latin typeface="+mn-lt"/>
              </a:rPr>
              <a:t>APP </a:t>
            </a:r>
          </a:p>
          <a:p>
            <a:pPr algn="ctr" rtl="0"/>
            <a:r>
              <a:rPr lang="en-US" altLang="zh-TW" sz="1600" b="0">
                <a:latin typeface="+mn-lt"/>
              </a:rPr>
              <a:t>Indy Hsiao</a:t>
            </a:r>
            <a:endParaRPr lang="zh-TW" altLang="en-US" sz="1600" b="0">
              <a:latin typeface="+mn-lt"/>
            </a:endParaRPr>
          </a:p>
        </p:txBody>
      </p:sp>
      <p:sp>
        <p:nvSpPr>
          <p:cNvPr id="24" name="文字方塊 29"/>
          <p:cNvSpPr txBox="1"/>
          <p:nvPr/>
        </p:nvSpPr>
        <p:spPr>
          <a:xfrm>
            <a:off x="11996173" y="6133996"/>
            <a:ext cx="1531337" cy="956655"/>
          </a:xfrm>
          <a:prstGeom prst="rect">
            <a:avLst/>
          </a:prstGeom>
          <a:solidFill>
            <a:srgbClr val="D8BEEC"/>
          </a:solidFill>
          <a:ln w="15875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altLang="zh-TW" sz="1600" b="0" dirty="0">
                <a:latin typeface="+mn-lt"/>
              </a:rPr>
              <a:t>SW</a:t>
            </a:r>
            <a:r>
              <a:rPr lang="zh-TW" altLang="en-US" sz="1600" b="0" dirty="0">
                <a:latin typeface="+mn-lt"/>
              </a:rPr>
              <a:t> </a:t>
            </a:r>
            <a:r>
              <a:rPr lang="en-US" altLang="zh-TW" sz="1600" b="0" dirty="0">
                <a:latin typeface="+mn-lt"/>
              </a:rPr>
              <a:t>Cloud </a:t>
            </a:r>
          </a:p>
          <a:p>
            <a:pPr algn="ctr" rtl="0"/>
            <a:r>
              <a:rPr lang="en-US" altLang="zh-TW" sz="1600" b="0" dirty="0" smtClean="0">
                <a:latin typeface="+mn-lt"/>
              </a:rPr>
              <a:t>David5 Huang</a:t>
            </a:r>
            <a:endParaRPr lang="zh-TW" altLang="en-US" sz="1600" b="0" dirty="0">
              <a:latin typeface="+mn-lt"/>
            </a:endParaRPr>
          </a:p>
        </p:txBody>
      </p:sp>
      <p:sp>
        <p:nvSpPr>
          <p:cNvPr id="25" name="文字方塊 30"/>
          <p:cNvSpPr txBox="1"/>
          <p:nvPr/>
        </p:nvSpPr>
        <p:spPr>
          <a:xfrm>
            <a:off x="11991204" y="5012069"/>
            <a:ext cx="1531337" cy="953698"/>
          </a:xfrm>
          <a:prstGeom prst="rect">
            <a:avLst/>
          </a:prstGeom>
          <a:solidFill>
            <a:srgbClr val="D8BEEC"/>
          </a:solidFill>
          <a:ln w="15875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altLang="zh-TW" sz="1600" b="0">
                <a:latin typeface="+mn-lt"/>
              </a:rPr>
              <a:t>SW</a:t>
            </a:r>
            <a:r>
              <a:rPr lang="zh-TW" altLang="en-US" sz="1600" b="0">
                <a:latin typeface="+mn-lt"/>
              </a:rPr>
              <a:t> </a:t>
            </a:r>
            <a:r>
              <a:rPr lang="en-US" altLang="zh-TW" sz="1600" b="0">
                <a:latin typeface="+mn-lt"/>
              </a:rPr>
              <a:t>Cloud </a:t>
            </a:r>
          </a:p>
          <a:p>
            <a:pPr algn="ctr" rtl="0"/>
            <a:r>
              <a:rPr lang="en-US" altLang="zh-TW" sz="1600" b="0">
                <a:latin typeface="+mn-lt"/>
              </a:rPr>
              <a:t>Thomas Wong</a:t>
            </a:r>
            <a:endParaRPr lang="zh-TW" altLang="en-US" sz="1600" b="0">
              <a:latin typeface="+mn-lt"/>
            </a:endParaRPr>
          </a:p>
        </p:txBody>
      </p:sp>
      <p:sp>
        <p:nvSpPr>
          <p:cNvPr id="26" name="文字方塊 31"/>
          <p:cNvSpPr txBox="1"/>
          <p:nvPr/>
        </p:nvSpPr>
        <p:spPr>
          <a:xfrm>
            <a:off x="13942819" y="5021993"/>
            <a:ext cx="1317647" cy="953698"/>
          </a:xfrm>
          <a:prstGeom prst="rect">
            <a:avLst/>
          </a:prstGeom>
          <a:solidFill>
            <a:srgbClr val="FDF1E9"/>
          </a:solidFill>
          <a:ln w="15875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altLang="zh-TW" sz="1600" b="0">
                <a:latin typeface="+mn-lt"/>
              </a:rPr>
              <a:t>Product line Control </a:t>
            </a:r>
          </a:p>
          <a:p>
            <a:pPr algn="ctr" rtl="0"/>
            <a:r>
              <a:rPr lang="en-US" altLang="zh-TW" sz="1600" b="0">
                <a:latin typeface="+mn-lt"/>
              </a:rPr>
              <a:t>Jian Xu</a:t>
            </a:r>
            <a:endParaRPr lang="zh-TW" altLang="en-US" sz="1600" b="0">
              <a:latin typeface="+mn-lt"/>
            </a:endParaRPr>
          </a:p>
        </p:txBody>
      </p:sp>
      <p:sp>
        <p:nvSpPr>
          <p:cNvPr id="27" name="文字方塊 32"/>
          <p:cNvSpPr txBox="1"/>
          <p:nvPr/>
        </p:nvSpPr>
        <p:spPr>
          <a:xfrm>
            <a:off x="13929566" y="6125711"/>
            <a:ext cx="1317647" cy="956655"/>
          </a:xfrm>
          <a:prstGeom prst="rect">
            <a:avLst/>
          </a:prstGeom>
          <a:solidFill>
            <a:srgbClr val="FDF1E9"/>
          </a:solidFill>
          <a:ln w="15875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altLang="zh-TW" sz="1600" b="0">
                <a:latin typeface="+mn-lt"/>
              </a:rPr>
              <a:t>Material</a:t>
            </a:r>
          </a:p>
          <a:p>
            <a:pPr algn="ctr" rtl="0"/>
            <a:r>
              <a:rPr lang="en-US" altLang="zh-TW" sz="1600" b="0">
                <a:latin typeface="+mn-lt"/>
              </a:rPr>
              <a:t>Control </a:t>
            </a:r>
          </a:p>
          <a:p>
            <a:pPr algn="ctr" rtl="0"/>
            <a:r>
              <a:rPr lang="en-US" altLang="zh-TW" sz="1600" b="0">
                <a:latin typeface="+mn-lt"/>
              </a:rPr>
              <a:t>Davy</a:t>
            </a:r>
            <a:r>
              <a:rPr lang="en-US" altLang="zh-TW" sz="1600" b="0" baseline="0">
                <a:latin typeface="+mn-lt"/>
              </a:rPr>
              <a:t> Lee</a:t>
            </a:r>
            <a:endParaRPr lang="zh-TW" altLang="en-US" sz="1600" b="0">
              <a:latin typeface="+mn-lt"/>
            </a:endParaRPr>
          </a:p>
        </p:txBody>
      </p:sp>
      <p:sp>
        <p:nvSpPr>
          <p:cNvPr id="28" name="文字方塊 33"/>
          <p:cNvSpPr txBox="1"/>
          <p:nvPr/>
        </p:nvSpPr>
        <p:spPr>
          <a:xfrm>
            <a:off x="13949444" y="7273799"/>
            <a:ext cx="1317647" cy="953698"/>
          </a:xfrm>
          <a:prstGeom prst="rect">
            <a:avLst/>
          </a:prstGeom>
          <a:solidFill>
            <a:srgbClr val="FDF1E9"/>
          </a:solidFill>
          <a:ln w="15875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altLang="zh-TW" sz="1600" b="0">
                <a:latin typeface="+mn-lt"/>
              </a:rPr>
              <a:t>IE</a:t>
            </a:r>
          </a:p>
          <a:p>
            <a:pPr algn="ctr" rtl="0"/>
            <a:r>
              <a:rPr lang="en-US" altLang="zh-TW" sz="1600" b="0">
                <a:latin typeface="+mn-lt"/>
              </a:rPr>
              <a:t>Ming Liu</a:t>
            </a:r>
            <a:endParaRPr lang="zh-TW" altLang="en-US" sz="1600" b="0">
              <a:latin typeface="+mn-lt"/>
            </a:endParaRPr>
          </a:p>
        </p:txBody>
      </p:sp>
      <p:sp>
        <p:nvSpPr>
          <p:cNvPr id="29" name="文字方塊 34"/>
          <p:cNvSpPr txBox="1"/>
          <p:nvPr/>
        </p:nvSpPr>
        <p:spPr>
          <a:xfrm>
            <a:off x="13952754" y="8385797"/>
            <a:ext cx="1317647" cy="956657"/>
          </a:xfrm>
          <a:prstGeom prst="rect">
            <a:avLst/>
          </a:prstGeom>
          <a:solidFill>
            <a:srgbClr val="FDF1E9"/>
          </a:solidFill>
          <a:ln w="15875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altLang="zh-TW" sz="1600" b="0">
                <a:latin typeface="+mn-lt"/>
              </a:rPr>
              <a:t>Produc</a:t>
            </a:r>
            <a:r>
              <a:rPr lang="en-US" altLang="zh-TW" sz="1600" b="0" baseline="0">
                <a:latin typeface="+mn-lt"/>
              </a:rPr>
              <a:t> T</a:t>
            </a:r>
            <a:r>
              <a:rPr lang="en-US" altLang="zh-TW" sz="1600" b="0">
                <a:latin typeface="+mn-lt"/>
              </a:rPr>
              <a:t>E</a:t>
            </a:r>
          </a:p>
          <a:p>
            <a:pPr algn="ctr" rtl="0"/>
            <a:r>
              <a:rPr lang="en-US" altLang="zh-TW" sz="1600" b="0">
                <a:latin typeface="+mn-lt"/>
              </a:rPr>
              <a:t>Boyce Dong</a:t>
            </a:r>
            <a:endParaRPr lang="zh-TW" altLang="en-US" sz="1600" b="0">
              <a:latin typeface="+mn-lt"/>
            </a:endParaRPr>
          </a:p>
        </p:txBody>
      </p:sp>
      <p:sp>
        <p:nvSpPr>
          <p:cNvPr id="30" name="文字方塊 35"/>
          <p:cNvSpPr txBox="1"/>
          <p:nvPr/>
        </p:nvSpPr>
        <p:spPr>
          <a:xfrm>
            <a:off x="15497346" y="5017022"/>
            <a:ext cx="1317647" cy="953698"/>
          </a:xfrm>
          <a:prstGeom prst="rect">
            <a:avLst/>
          </a:prstGeom>
          <a:solidFill>
            <a:srgbClr val="FDF1E9"/>
          </a:solidFill>
          <a:ln w="15875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altLang="zh-TW" sz="1600" b="0">
                <a:latin typeface="+mn-lt"/>
              </a:rPr>
              <a:t>SQC</a:t>
            </a:r>
          </a:p>
          <a:p>
            <a:pPr algn="ctr" rtl="0"/>
            <a:r>
              <a:rPr lang="en-US" altLang="zh-TW" sz="1600" b="0">
                <a:latin typeface="+mn-lt"/>
              </a:rPr>
              <a:t>Amy Xu</a:t>
            </a:r>
            <a:endParaRPr lang="zh-TW" altLang="en-US" sz="1600" b="0">
              <a:latin typeface="+mn-lt"/>
            </a:endParaRPr>
          </a:p>
        </p:txBody>
      </p:sp>
      <p:sp>
        <p:nvSpPr>
          <p:cNvPr id="31" name="文字方塊 36"/>
          <p:cNvSpPr txBox="1"/>
          <p:nvPr/>
        </p:nvSpPr>
        <p:spPr>
          <a:xfrm>
            <a:off x="15500659" y="6137302"/>
            <a:ext cx="1317647" cy="956655"/>
          </a:xfrm>
          <a:prstGeom prst="rect">
            <a:avLst/>
          </a:prstGeom>
          <a:solidFill>
            <a:srgbClr val="FDF1E9"/>
          </a:solidFill>
          <a:ln w="15875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altLang="zh-TW" sz="1600" b="0">
                <a:latin typeface="+mn-lt"/>
              </a:rPr>
              <a:t>PQC</a:t>
            </a:r>
          </a:p>
          <a:p>
            <a:pPr algn="ctr" rtl="0"/>
            <a:r>
              <a:rPr lang="en-US" altLang="zh-TW" sz="1600" b="0">
                <a:latin typeface="+mn-lt"/>
              </a:rPr>
              <a:t>Weiping Yu</a:t>
            </a:r>
            <a:endParaRPr lang="zh-TW" altLang="en-US" sz="1600" b="0">
              <a:latin typeface="+mn-lt"/>
            </a:endParaRPr>
          </a:p>
        </p:txBody>
      </p:sp>
      <p:sp>
        <p:nvSpPr>
          <p:cNvPr id="32" name="文字方塊 37"/>
          <p:cNvSpPr txBox="1"/>
          <p:nvPr/>
        </p:nvSpPr>
        <p:spPr>
          <a:xfrm>
            <a:off x="15487406" y="7277105"/>
            <a:ext cx="1317647" cy="953698"/>
          </a:xfrm>
          <a:prstGeom prst="rect">
            <a:avLst/>
          </a:prstGeom>
          <a:solidFill>
            <a:srgbClr val="FDF1E9"/>
          </a:solidFill>
          <a:ln w="15875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altLang="zh-TW" sz="1600" b="0">
                <a:latin typeface="+mn-lt"/>
              </a:rPr>
              <a:t>OQC</a:t>
            </a:r>
          </a:p>
          <a:p>
            <a:pPr algn="ctr" rtl="0"/>
            <a:r>
              <a:rPr lang="en-US" altLang="zh-TW" sz="1600" b="0">
                <a:latin typeface="+mn-lt"/>
              </a:rPr>
              <a:t>Ameer Zuo</a:t>
            </a:r>
            <a:endParaRPr lang="zh-TW" altLang="en-US" sz="1600" b="0">
              <a:latin typeface="+mn-lt"/>
            </a:endParaRPr>
          </a:p>
        </p:txBody>
      </p:sp>
      <p:sp>
        <p:nvSpPr>
          <p:cNvPr id="33" name="文字方塊 38"/>
          <p:cNvSpPr txBox="1"/>
          <p:nvPr/>
        </p:nvSpPr>
        <p:spPr>
          <a:xfrm>
            <a:off x="15490718" y="8389101"/>
            <a:ext cx="1317647" cy="956657"/>
          </a:xfrm>
          <a:prstGeom prst="rect">
            <a:avLst/>
          </a:prstGeom>
          <a:solidFill>
            <a:srgbClr val="FDF1E9"/>
          </a:solidFill>
          <a:ln w="15875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altLang="zh-TW" sz="1600" b="0">
                <a:latin typeface="+mn-lt"/>
              </a:rPr>
              <a:t>CQC</a:t>
            </a:r>
          </a:p>
          <a:p>
            <a:pPr algn="ctr" rtl="0"/>
            <a:r>
              <a:rPr lang="en-US" altLang="zh-TW" sz="1600" b="0">
                <a:latin typeface="+mn-lt"/>
              </a:rPr>
              <a:t>Yee Yi</a:t>
            </a:r>
            <a:endParaRPr lang="zh-TW" altLang="en-US" sz="1600" b="0">
              <a:latin typeface="+mn-lt"/>
            </a:endParaRPr>
          </a:p>
        </p:txBody>
      </p:sp>
      <p:sp>
        <p:nvSpPr>
          <p:cNvPr id="34" name="文字方塊 39"/>
          <p:cNvSpPr txBox="1"/>
          <p:nvPr/>
        </p:nvSpPr>
        <p:spPr>
          <a:xfrm>
            <a:off x="17185575" y="5028617"/>
            <a:ext cx="1509807" cy="9536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5875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altLang="zh-TW" sz="1600" b="0">
                <a:latin typeface="+mn-lt"/>
              </a:rPr>
              <a:t>RDTE</a:t>
            </a:r>
          </a:p>
          <a:p>
            <a:pPr algn="ctr" rtl="0"/>
            <a:r>
              <a:rPr lang="en-US" altLang="zh-TW" sz="1600" b="0">
                <a:latin typeface="+mn-lt"/>
              </a:rPr>
              <a:t>Lester Lin</a:t>
            </a:r>
            <a:endParaRPr lang="zh-TW" altLang="en-US" sz="1600" b="0">
              <a:latin typeface="+mn-lt"/>
            </a:endParaRPr>
          </a:p>
        </p:txBody>
      </p:sp>
      <p:sp>
        <p:nvSpPr>
          <p:cNvPr id="35" name="文字方塊 40"/>
          <p:cNvSpPr txBox="1"/>
          <p:nvPr/>
        </p:nvSpPr>
        <p:spPr>
          <a:xfrm>
            <a:off x="17188888" y="6140617"/>
            <a:ext cx="1509807" cy="9566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5875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altLang="zh-TW" sz="1600" b="0">
                <a:latin typeface="+mn-lt"/>
              </a:rPr>
              <a:t>HW</a:t>
            </a:r>
            <a:r>
              <a:rPr lang="en-US" altLang="zh-TW" sz="1600" b="0" baseline="0">
                <a:latin typeface="+mn-lt"/>
              </a:rPr>
              <a:t> SIT</a:t>
            </a:r>
            <a:endParaRPr lang="en-US" altLang="zh-TW" sz="1600" b="0">
              <a:latin typeface="+mn-lt"/>
            </a:endParaRPr>
          </a:p>
          <a:p>
            <a:pPr algn="ctr" rtl="0"/>
            <a:r>
              <a:rPr lang="en-US" altLang="zh-TW" sz="1600" b="0">
                <a:latin typeface="+mn-lt"/>
              </a:rPr>
              <a:t>Juan Chu</a:t>
            </a:r>
            <a:endParaRPr lang="zh-TW" altLang="en-US" sz="1600" b="0">
              <a:latin typeface="+mn-lt"/>
            </a:endParaRPr>
          </a:p>
        </p:txBody>
      </p:sp>
      <p:sp>
        <p:nvSpPr>
          <p:cNvPr id="36" name="文字方塊 41"/>
          <p:cNvSpPr txBox="1"/>
          <p:nvPr/>
        </p:nvSpPr>
        <p:spPr>
          <a:xfrm>
            <a:off x="17177295" y="9477205"/>
            <a:ext cx="1509807" cy="9536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5875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altLang="zh-TW" sz="1600" b="0" dirty="0">
                <a:latin typeface="+mn-lt"/>
              </a:rPr>
              <a:t>SW</a:t>
            </a:r>
            <a:r>
              <a:rPr lang="en-US" altLang="zh-TW" sz="1600" b="0" baseline="0" dirty="0">
                <a:latin typeface="+mn-lt"/>
              </a:rPr>
              <a:t> SIT</a:t>
            </a:r>
            <a:endParaRPr lang="en-US" altLang="zh-TW" sz="1600" b="0" dirty="0">
              <a:latin typeface="+mn-lt"/>
            </a:endParaRPr>
          </a:p>
          <a:p>
            <a:pPr algn="ctr" rtl="0"/>
            <a:r>
              <a:rPr lang="en-US" altLang="zh-TW" sz="1600" b="0" dirty="0">
                <a:latin typeface="+mn-lt"/>
              </a:rPr>
              <a:t>Peichun Wu</a:t>
            </a:r>
            <a:endParaRPr lang="zh-TW" altLang="en-US" sz="1600" b="0" dirty="0">
              <a:latin typeface="+mn-lt"/>
            </a:endParaRPr>
          </a:p>
        </p:txBody>
      </p:sp>
      <p:sp>
        <p:nvSpPr>
          <p:cNvPr id="37" name="文字方塊 42"/>
          <p:cNvSpPr txBox="1"/>
          <p:nvPr/>
        </p:nvSpPr>
        <p:spPr>
          <a:xfrm>
            <a:off x="17187229" y="8362248"/>
            <a:ext cx="1509807" cy="9536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5875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altLang="zh-TW" sz="1600" b="0">
                <a:latin typeface="+mn-lt"/>
              </a:rPr>
              <a:t>SW</a:t>
            </a:r>
            <a:r>
              <a:rPr lang="en-US" altLang="zh-TW" sz="1600" b="0" baseline="0">
                <a:latin typeface="+mn-lt"/>
              </a:rPr>
              <a:t> SIT</a:t>
            </a:r>
            <a:endParaRPr lang="en-US" altLang="zh-TW" sz="1600" b="0">
              <a:latin typeface="+mn-lt"/>
            </a:endParaRPr>
          </a:p>
          <a:p>
            <a:pPr algn="ctr" rtl="0"/>
            <a:r>
              <a:rPr lang="en-US" altLang="zh-TW" sz="1600" b="0">
                <a:latin typeface="+mn-lt"/>
              </a:rPr>
              <a:t>Randy Hsu</a:t>
            </a:r>
            <a:endParaRPr lang="zh-TW" altLang="en-US" sz="1600" b="0">
              <a:latin typeface="+mn-lt"/>
            </a:endParaRPr>
          </a:p>
        </p:txBody>
      </p:sp>
      <p:sp>
        <p:nvSpPr>
          <p:cNvPr id="38" name="文字方塊 43"/>
          <p:cNvSpPr txBox="1"/>
          <p:nvPr/>
        </p:nvSpPr>
        <p:spPr>
          <a:xfrm>
            <a:off x="18889188" y="5031929"/>
            <a:ext cx="1502707" cy="9536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5875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altLang="zh-TW" sz="1600" b="0">
                <a:latin typeface="+mn-lt"/>
              </a:rPr>
              <a:t>DQA</a:t>
            </a:r>
          </a:p>
          <a:p>
            <a:pPr algn="ctr" rtl="0"/>
            <a:r>
              <a:rPr lang="en-US" altLang="zh-TW" sz="1600" b="0">
                <a:latin typeface="+mn-lt"/>
              </a:rPr>
              <a:t>Quanhua</a:t>
            </a:r>
            <a:endParaRPr lang="zh-TW" altLang="en-US" sz="1600" b="0">
              <a:latin typeface="+mn-lt"/>
            </a:endParaRPr>
          </a:p>
        </p:txBody>
      </p:sp>
      <p:sp>
        <p:nvSpPr>
          <p:cNvPr id="39" name="文字方塊 44"/>
          <p:cNvSpPr txBox="1"/>
          <p:nvPr/>
        </p:nvSpPr>
        <p:spPr>
          <a:xfrm>
            <a:off x="18884215" y="6160492"/>
            <a:ext cx="1502707" cy="9566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5875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altLang="zh-TW" sz="1600" b="0">
                <a:latin typeface="+mn-lt"/>
              </a:rPr>
              <a:t>QTR</a:t>
            </a:r>
          </a:p>
          <a:p>
            <a:pPr algn="ctr" rtl="0"/>
            <a:r>
              <a:rPr lang="en-US" altLang="zh-TW" sz="1600" b="0">
                <a:latin typeface="+mn-lt"/>
              </a:rPr>
              <a:t>Vickiya shen</a:t>
            </a:r>
            <a:endParaRPr lang="zh-TW" altLang="en-US" sz="1600" b="0">
              <a:latin typeface="+mn-lt"/>
            </a:endParaRPr>
          </a:p>
        </p:txBody>
      </p:sp>
      <p:sp>
        <p:nvSpPr>
          <p:cNvPr id="40" name="文字方塊 45"/>
          <p:cNvSpPr txBox="1"/>
          <p:nvPr/>
        </p:nvSpPr>
        <p:spPr>
          <a:xfrm>
            <a:off x="20580725" y="5030257"/>
            <a:ext cx="1509806" cy="9536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5875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altLang="zh-TW" sz="1600" b="0">
                <a:latin typeface="+mn-lt"/>
              </a:rPr>
              <a:t>MPM</a:t>
            </a:r>
          </a:p>
          <a:p>
            <a:pPr algn="ctr" rtl="0"/>
            <a:r>
              <a:rPr lang="en-US" altLang="zh-TW" sz="1600" b="0">
                <a:latin typeface="+mn-lt"/>
              </a:rPr>
              <a:t>Sheila Wu</a:t>
            </a:r>
            <a:endParaRPr lang="zh-TW" altLang="en-US" sz="1600" b="0">
              <a:latin typeface="+mn-lt"/>
            </a:endParaRPr>
          </a:p>
        </p:txBody>
      </p:sp>
      <p:sp>
        <p:nvSpPr>
          <p:cNvPr id="41" name="文字方塊 46"/>
          <p:cNvSpPr txBox="1"/>
          <p:nvPr/>
        </p:nvSpPr>
        <p:spPr>
          <a:xfrm>
            <a:off x="18887528" y="7250601"/>
            <a:ext cx="1502707" cy="9536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5875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altLang="zh-TW" sz="1600" b="0">
                <a:latin typeface="+mn-lt"/>
              </a:rPr>
              <a:t>EMC</a:t>
            </a:r>
          </a:p>
          <a:p>
            <a:pPr algn="ctr" rtl="0"/>
            <a:r>
              <a:rPr lang="en-US" altLang="zh-TW" sz="1600" b="0">
                <a:latin typeface="+mn-lt"/>
              </a:rPr>
              <a:t>Lino Zhu</a:t>
            </a:r>
            <a:endParaRPr lang="zh-TW" altLang="en-US" sz="1600" b="0">
              <a:latin typeface="+mn-lt"/>
            </a:endParaRPr>
          </a:p>
        </p:txBody>
      </p:sp>
      <p:sp>
        <p:nvSpPr>
          <p:cNvPr id="42" name="文字方塊 47"/>
          <p:cNvSpPr txBox="1"/>
          <p:nvPr/>
        </p:nvSpPr>
        <p:spPr>
          <a:xfrm>
            <a:off x="18882557" y="8348993"/>
            <a:ext cx="1502707" cy="9536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5875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altLang="zh-TW" sz="1600" b="0">
                <a:latin typeface="+mn-lt"/>
              </a:rPr>
              <a:t>Safety</a:t>
            </a:r>
          </a:p>
          <a:p>
            <a:pPr algn="ctr" rtl="0"/>
            <a:r>
              <a:rPr lang="en-US" altLang="zh-TW" sz="1600" b="0">
                <a:latin typeface="+mn-lt"/>
              </a:rPr>
              <a:t>Chen Lin</a:t>
            </a:r>
            <a:endParaRPr lang="zh-TW" altLang="en-US" sz="1600" b="0">
              <a:latin typeface="+mn-lt"/>
            </a:endParaRPr>
          </a:p>
        </p:txBody>
      </p:sp>
      <p:sp>
        <p:nvSpPr>
          <p:cNvPr id="43" name="文字方塊 48"/>
          <p:cNvSpPr txBox="1"/>
          <p:nvPr/>
        </p:nvSpPr>
        <p:spPr>
          <a:xfrm>
            <a:off x="22396525" y="4067720"/>
            <a:ext cx="1352435" cy="63528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5875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altLang="zh-TW" sz="1600" b="0">
                <a:latin typeface="+mn-lt"/>
              </a:rPr>
              <a:t>Marketing</a:t>
            </a:r>
          </a:p>
          <a:p>
            <a:pPr algn="ctr" rtl="0"/>
            <a:r>
              <a:rPr lang="en-US" altLang="zh-TW" sz="1600" b="0">
                <a:latin typeface="+mn-lt"/>
              </a:rPr>
              <a:t>Cecile Hanel</a:t>
            </a:r>
            <a:endParaRPr lang="zh-TW" altLang="en-US" sz="1600" b="0">
              <a:latin typeface="+mn-lt"/>
            </a:endParaRPr>
          </a:p>
        </p:txBody>
      </p:sp>
      <p:sp>
        <p:nvSpPr>
          <p:cNvPr id="44" name="文字方塊 49"/>
          <p:cNvSpPr txBox="1"/>
          <p:nvPr/>
        </p:nvSpPr>
        <p:spPr>
          <a:xfrm>
            <a:off x="17177295" y="4071031"/>
            <a:ext cx="4944723" cy="63528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5875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altLang="zh-TW" sz="1600" b="0">
                <a:latin typeface="+mn-lt"/>
              </a:rPr>
              <a:t>Support</a:t>
            </a:r>
          </a:p>
        </p:txBody>
      </p:sp>
      <p:sp>
        <p:nvSpPr>
          <p:cNvPr id="45" name="文字方塊 50"/>
          <p:cNvSpPr txBox="1"/>
          <p:nvPr/>
        </p:nvSpPr>
        <p:spPr>
          <a:xfrm>
            <a:off x="13944475" y="4071037"/>
            <a:ext cx="3025760" cy="63528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5875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altLang="zh-TW" sz="1600" b="0">
                <a:latin typeface="+mn-lt"/>
              </a:rPr>
              <a:t>Operation</a:t>
            </a:r>
          </a:p>
          <a:p>
            <a:pPr algn="ctr" rtl="0"/>
            <a:r>
              <a:rPr lang="en-US" altLang="zh-TW" sz="1600" b="0">
                <a:latin typeface="+mn-lt"/>
              </a:rPr>
              <a:t>FPM/Andre</a:t>
            </a:r>
            <a:endParaRPr lang="zh-TW" altLang="en-US" sz="1600" b="0">
              <a:latin typeface="+mn-lt"/>
            </a:endParaRPr>
          </a:p>
        </p:txBody>
      </p:sp>
      <p:sp>
        <p:nvSpPr>
          <p:cNvPr id="46" name="文字方塊 41"/>
          <p:cNvSpPr txBox="1"/>
          <p:nvPr/>
        </p:nvSpPr>
        <p:spPr>
          <a:xfrm>
            <a:off x="17188888" y="7258895"/>
            <a:ext cx="1509807" cy="9536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5875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altLang="zh-TW" sz="1600" b="0" dirty="0">
                <a:latin typeface="+mn-lt"/>
              </a:rPr>
              <a:t>SW</a:t>
            </a:r>
            <a:r>
              <a:rPr lang="en-US" altLang="zh-TW" sz="1600" b="0" baseline="0" dirty="0">
                <a:latin typeface="+mn-lt"/>
              </a:rPr>
              <a:t> SIT</a:t>
            </a:r>
            <a:endParaRPr lang="en-US" altLang="zh-TW" sz="1600" b="0" dirty="0">
              <a:latin typeface="+mn-lt"/>
            </a:endParaRPr>
          </a:p>
          <a:p>
            <a:pPr algn="ctr" rtl="0"/>
            <a:r>
              <a:rPr lang="en-US" altLang="zh-TW" sz="1600" b="0" dirty="0" smtClean="0">
                <a:latin typeface="+mn-lt"/>
              </a:rPr>
              <a:t>Peter2 Chang</a:t>
            </a:r>
            <a:endParaRPr lang="zh-TW" altLang="en-US" sz="1600" b="0" dirty="0">
              <a:latin typeface="+mn-lt"/>
            </a:endParaRPr>
          </a:p>
        </p:txBody>
      </p:sp>
      <p:sp>
        <p:nvSpPr>
          <p:cNvPr id="47" name="文字方塊 18"/>
          <p:cNvSpPr txBox="1"/>
          <p:nvPr/>
        </p:nvSpPr>
        <p:spPr>
          <a:xfrm>
            <a:off x="8259770" y="7285264"/>
            <a:ext cx="1519741" cy="9831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5875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en-US" altLang="zh-TW" sz="1600" b="0" dirty="0">
                <a:latin typeface="+mn-lt"/>
              </a:rPr>
              <a:t>SW</a:t>
            </a:r>
            <a:r>
              <a:rPr lang="zh-TW" altLang="en-US" sz="1600" b="0" dirty="0">
                <a:latin typeface="+mn-lt"/>
              </a:rPr>
              <a:t> </a:t>
            </a:r>
            <a:r>
              <a:rPr lang="en-US" altLang="zh-TW" sz="1600" b="0" dirty="0">
                <a:latin typeface="+mn-lt"/>
              </a:rPr>
              <a:t>Driver </a:t>
            </a:r>
          </a:p>
          <a:p>
            <a:pPr algn="ctr" rtl="0"/>
            <a:r>
              <a:rPr lang="en-US" altLang="zh-TW" sz="1600" b="0" dirty="0" smtClean="0">
                <a:latin typeface="+mn-lt"/>
              </a:rPr>
              <a:t>Jada Lin</a:t>
            </a:r>
            <a:endParaRPr lang="zh-TW" altLang="en-US" sz="16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382319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save9.com/wp-content/uploads/2015/01/Cloud-Computing-from-Save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0280" y="568065"/>
            <a:ext cx="4255740" cy="282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media.licdn.com/mpr/mpr/AAEAAQAAAAAAAAeRAAAAJDRhMzI2NmY5LWE0NGUtNGEyMS1iNTNiLWRhMmJmOGNiNGMwZQ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7736" y="1147551"/>
            <a:ext cx="3111142" cy="137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「nas icon」的圖片搜尋結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7726" y="1340909"/>
            <a:ext cx="1003336" cy="100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「smartphone icon」的圖片搜尋結果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5717" y="3718992"/>
            <a:ext cx="1598856" cy="159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文字方塊 52"/>
          <p:cNvSpPr txBox="1"/>
          <p:nvPr/>
        </p:nvSpPr>
        <p:spPr>
          <a:xfrm>
            <a:off x="18532885" y="3572654"/>
            <a:ext cx="1880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Mobile App</a:t>
            </a:r>
            <a:endParaRPr lang="zh-TW" altLang="en-US" sz="2800" dirty="0"/>
          </a:p>
        </p:txBody>
      </p:sp>
      <p:cxnSp>
        <p:nvCxnSpPr>
          <p:cNvPr id="51" name="直線接點 50"/>
          <p:cNvCxnSpPr/>
          <p:nvPr/>
        </p:nvCxnSpPr>
        <p:spPr>
          <a:xfrm flipV="1">
            <a:off x="4299184" y="11363173"/>
            <a:ext cx="7309044" cy="33267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圓角矩形 61"/>
          <p:cNvSpPr/>
          <p:nvPr/>
        </p:nvSpPr>
        <p:spPr>
          <a:xfrm>
            <a:off x="17318002" y="1736944"/>
            <a:ext cx="2781369" cy="187266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zh-TW" sz="1800" dirty="0">
                <a:solidFill>
                  <a:schemeClr val="tx1"/>
                </a:solidFill>
              </a:rPr>
              <a:t> MQTT Mobile APP</a:t>
            </a:r>
          </a:p>
        </p:txBody>
      </p:sp>
      <p:sp>
        <p:nvSpPr>
          <p:cNvPr id="63" name="圓角矩形 62"/>
          <p:cNvSpPr/>
          <p:nvPr/>
        </p:nvSpPr>
        <p:spPr>
          <a:xfrm>
            <a:off x="17498336" y="2385637"/>
            <a:ext cx="2469660" cy="413481"/>
          </a:xfrm>
          <a:prstGeom prst="round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Message handler</a:t>
            </a:r>
          </a:p>
        </p:txBody>
      </p:sp>
      <p:sp>
        <p:nvSpPr>
          <p:cNvPr id="64" name="圓角矩形 63"/>
          <p:cNvSpPr/>
          <p:nvPr/>
        </p:nvSpPr>
        <p:spPr>
          <a:xfrm>
            <a:off x="17498334" y="3024237"/>
            <a:ext cx="2469660" cy="36289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bg1"/>
                </a:solidFill>
              </a:rPr>
              <a:t>UI handler</a:t>
            </a:r>
          </a:p>
        </p:txBody>
      </p:sp>
      <p:cxnSp>
        <p:nvCxnSpPr>
          <p:cNvPr id="69" name="肘形接點 68"/>
          <p:cNvCxnSpPr>
            <a:stCxn id="46" idx="3"/>
            <a:endCxn id="63" idx="1"/>
          </p:cNvCxnSpPr>
          <p:nvPr/>
        </p:nvCxnSpPr>
        <p:spPr>
          <a:xfrm>
            <a:off x="14501063" y="1842577"/>
            <a:ext cx="2997273" cy="74980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字方塊 75"/>
          <p:cNvSpPr txBox="1"/>
          <p:nvPr/>
        </p:nvSpPr>
        <p:spPr>
          <a:xfrm>
            <a:off x="4118119" y="11363174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Hardware</a:t>
            </a:r>
            <a:endParaRPr lang="zh-TW" altLang="en-US" sz="24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4112377" y="10849157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Software</a:t>
            </a:r>
            <a:endParaRPr lang="zh-TW" altLang="en-US" sz="2400" dirty="0"/>
          </a:p>
        </p:txBody>
      </p:sp>
      <p:sp>
        <p:nvSpPr>
          <p:cNvPr id="31" name="矩形圖說文字 30"/>
          <p:cNvSpPr/>
          <p:nvPr/>
        </p:nvSpPr>
        <p:spPr>
          <a:xfrm>
            <a:off x="3467225" y="3981293"/>
            <a:ext cx="3411598" cy="1467193"/>
          </a:xfrm>
          <a:prstGeom prst="wedgeRectCallout">
            <a:avLst>
              <a:gd name="adj1" fmla="val 68898"/>
              <a:gd name="adj2" fmla="val 67419"/>
            </a:avLst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Message contents in MQTT packets are Askey proprietaries.</a:t>
            </a:r>
            <a:endParaRPr lang="zh-TW" altLang="en-US" sz="2400" dirty="0"/>
          </a:p>
        </p:txBody>
      </p:sp>
      <p:pic>
        <p:nvPicPr>
          <p:cNvPr id="88" name="Picture 8" descr="「router icon」的圖片搜尋結果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6477" y="3782939"/>
            <a:ext cx="1852015" cy="185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0" name="肘形接點 89"/>
          <p:cNvCxnSpPr>
            <a:stCxn id="46" idx="1"/>
            <a:endCxn id="88" idx="0"/>
          </p:cNvCxnSpPr>
          <p:nvPr/>
        </p:nvCxnSpPr>
        <p:spPr>
          <a:xfrm rot="10800000" flipV="1">
            <a:off x="12512486" y="1842578"/>
            <a:ext cx="985242" cy="1940362"/>
          </a:xfrm>
          <a:prstGeom prst="bentConnector2">
            <a:avLst/>
          </a:prstGeom>
          <a:ln w="28575"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肘形接點 92"/>
          <p:cNvCxnSpPr/>
          <p:nvPr/>
        </p:nvCxnSpPr>
        <p:spPr>
          <a:xfrm rot="10800000">
            <a:off x="17049561" y="7004791"/>
            <a:ext cx="4149753" cy="426131"/>
          </a:xfrm>
          <a:prstGeom prst="bentConnector3">
            <a:avLst>
              <a:gd name="adj1" fmla="val 85803"/>
            </a:avLst>
          </a:prstGeom>
          <a:ln w="28575">
            <a:solidFill>
              <a:schemeClr val="accent3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字方塊 95"/>
          <p:cNvSpPr txBox="1"/>
          <p:nvPr/>
        </p:nvSpPr>
        <p:spPr>
          <a:xfrm>
            <a:off x="17534692" y="6896557"/>
            <a:ext cx="3148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MQTT message flow</a:t>
            </a:r>
          </a:p>
        </p:txBody>
      </p:sp>
      <p:sp>
        <p:nvSpPr>
          <p:cNvPr id="103" name="文字方塊 102"/>
          <p:cNvSpPr txBox="1"/>
          <p:nvPr/>
        </p:nvSpPr>
        <p:spPr>
          <a:xfrm>
            <a:off x="14356347" y="1278797"/>
            <a:ext cx="1412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AWS IoT</a:t>
            </a:r>
          </a:p>
        </p:txBody>
      </p:sp>
      <p:sp>
        <p:nvSpPr>
          <p:cNvPr id="47" name="文字方塊 46"/>
          <p:cNvSpPr txBox="1"/>
          <p:nvPr/>
        </p:nvSpPr>
        <p:spPr>
          <a:xfrm>
            <a:off x="9759123" y="3860457"/>
            <a:ext cx="2372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Home gateway</a:t>
            </a:r>
          </a:p>
        </p:txBody>
      </p:sp>
      <p:sp>
        <p:nvSpPr>
          <p:cNvPr id="37" name="圓角矩形 36"/>
          <p:cNvSpPr/>
          <p:nvPr/>
        </p:nvSpPr>
        <p:spPr>
          <a:xfrm>
            <a:off x="12902295" y="8771522"/>
            <a:ext cx="4765795" cy="4190121"/>
          </a:xfrm>
          <a:prstGeom prst="roundRect">
            <a:avLst>
              <a:gd name="adj" fmla="val 582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 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2909340" y="8771524"/>
            <a:ext cx="244398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800" b="1" dirty="0" err="1">
                <a:solidFill>
                  <a:schemeClr val="accent2"/>
                </a:solidFill>
              </a:rPr>
              <a:t>QVoice</a:t>
            </a:r>
            <a:r>
              <a:rPr lang="en-US" altLang="zh-TW" sz="5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zh-TW" altLang="en-US" sz="5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圓角矩形 49"/>
          <p:cNvSpPr/>
          <p:nvPr/>
        </p:nvSpPr>
        <p:spPr>
          <a:xfrm>
            <a:off x="13131395" y="11073187"/>
            <a:ext cx="4295849" cy="54892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>
                <a:solidFill>
                  <a:schemeClr val="tx1"/>
                </a:solidFill>
              </a:rPr>
              <a:t>Linux kernel</a:t>
            </a:r>
          </a:p>
        </p:txBody>
      </p:sp>
      <p:cxnSp>
        <p:nvCxnSpPr>
          <p:cNvPr id="67" name="直線接點 66"/>
          <p:cNvCxnSpPr/>
          <p:nvPr/>
        </p:nvCxnSpPr>
        <p:spPr>
          <a:xfrm flipV="1">
            <a:off x="12468878" y="11777510"/>
            <a:ext cx="6561210" cy="20609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字方塊 69"/>
          <p:cNvSpPr txBox="1"/>
          <p:nvPr/>
        </p:nvSpPr>
        <p:spPr>
          <a:xfrm>
            <a:off x="17668090" y="11777510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Hardware</a:t>
            </a:r>
            <a:endParaRPr lang="zh-TW" altLang="en-US" sz="2400" dirty="0"/>
          </a:p>
        </p:txBody>
      </p:sp>
      <p:sp>
        <p:nvSpPr>
          <p:cNvPr id="71" name="文字方塊 70"/>
          <p:cNvSpPr txBox="1"/>
          <p:nvPr/>
        </p:nvSpPr>
        <p:spPr>
          <a:xfrm>
            <a:off x="17637161" y="11223566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Software</a:t>
            </a:r>
            <a:endParaRPr lang="zh-TW" altLang="en-US" sz="2400" dirty="0"/>
          </a:p>
        </p:txBody>
      </p:sp>
      <p:sp>
        <p:nvSpPr>
          <p:cNvPr id="77" name="圓角矩形 76"/>
          <p:cNvSpPr/>
          <p:nvPr/>
        </p:nvSpPr>
        <p:spPr>
          <a:xfrm>
            <a:off x="15409163" y="10186147"/>
            <a:ext cx="2018078" cy="707413"/>
          </a:xfrm>
          <a:prstGeom prst="roundRect">
            <a:avLst>
              <a:gd name="adj" fmla="val 9530"/>
            </a:avLst>
          </a:prstGeom>
          <a:solidFill>
            <a:srgbClr val="FFE89F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zh-TW" sz="1800" dirty="0">
                <a:solidFill>
                  <a:schemeClr val="tx1"/>
                </a:solidFill>
              </a:rPr>
              <a:t>Alexa client</a:t>
            </a:r>
          </a:p>
        </p:txBody>
      </p:sp>
      <p:pic>
        <p:nvPicPr>
          <p:cNvPr id="78" name="Picture 6" descr="「nas icon」的圖片搜尋結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4681" y="2080496"/>
            <a:ext cx="1003336" cy="100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文字方塊 79"/>
          <p:cNvSpPr txBox="1"/>
          <p:nvPr/>
        </p:nvSpPr>
        <p:spPr>
          <a:xfrm>
            <a:off x="14650481" y="2564378"/>
            <a:ext cx="761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AVS</a:t>
            </a:r>
          </a:p>
        </p:txBody>
      </p:sp>
      <p:cxnSp>
        <p:nvCxnSpPr>
          <p:cNvPr id="32" name="弧形接點 31"/>
          <p:cNvCxnSpPr>
            <a:stCxn id="88" idx="0"/>
            <a:endCxn id="88" idx="1"/>
          </p:cNvCxnSpPr>
          <p:nvPr/>
        </p:nvCxnSpPr>
        <p:spPr>
          <a:xfrm rot="16200000" flipH="1" flipV="1">
            <a:off x="11586477" y="3782938"/>
            <a:ext cx="926008" cy="926008"/>
          </a:xfrm>
          <a:prstGeom prst="curvedConnector4">
            <a:avLst>
              <a:gd name="adj1" fmla="val 99718"/>
              <a:gd name="adj2" fmla="val 56516"/>
            </a:avLst>
          </a:prstGeom>
          <a:ln w="28575"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肘形接點 90"/>
          <p:cNvCxnSpPr/>
          <p:nvPr/>
        </p:nvCxnSpPr>
        <p:spPr>
          <a:xfrm rot="10800000">
            <a:off x="17008176" y="6469037"/>
            <a:ext cx="4165620" cy="354619"/>
          </a:xfrm>
          <a:prstGeom prst="bentConnector3">
            <a:avLst>
              <a:gd name="adj1" fmla="val 86277"/>
            </a:avLst>
          </a:prstGeom>
          <a:ln w="28575">
            <a:solidFill>
              <a:schemeClr val="accent5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肘形接點 93"/>
          <p:cNvCxnSpPr>
            <a:stCxn id="77" idx="0"/>
            <a:endCxn id="88" idx="3"/>
          </p:cNvCxnSpPr>
          <p:nvPr/>
        </p:nvCxnSpPr>
        <p:spPr>
          <a:xfrm rot="16200000" flipV="1">
            <a:off x="12189749" y="5957692"/>
            <a:ext cx="5477200" cy="2979711"/>
          </a:xfrm>
          <a:prstGeom prst="bentConnector2">
            <a:avLst/>
          </a:prstGeom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文字方塊 96"/>
          <p:cNvSpPr txBox="1"/>
          <p:nvPr/>
        </p:nvSpPr>
        <p:spPr>
          <a:xfrm>
            <a:off x="17569026" y="6324699"/>
            <a:ext cx="2826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AVS message flow</a:t>
            </a:r>
          </a:p>
        </p:txBody>
      </p:sp>
      <p:cxnSp>
        <p:nvCxnSpPr>
          <p:cNvPr id="102" name="肘形接點 101"/>
          <p:cNvCxnSpPr>
            <a:endCxn id="78" idx="1"/>
          </p:cNvCxnSpPr>
          <p:nvPr/>
        </p:nvCxnSpPr>
        <p:spPr>
          <a:xfrm rot="5400000" flipH="1" flipV="1">
            <a:off x="12694591" y="2735054"/>
            <a:ext cx="1312976" cy="1007200"/>
          </a:xfrm>
          <a:prstGeom prst="bentConnector2">
            <a:avLst/>
          </a:prstGeom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圓角矩形 105"/>
          <p:cNvSpPr/>
          <p:nvPr/>
        </p:nvSpPr>
        <p:spPr>
          <a:xfrm>
            <a:off x="15434503" y="11938625"/>
            <a:ext cx="1992740" cy="785653"/>
          </a:xfrm>
          <a:prstGeom prst="roundRect">
            <a:avLst/>
          </a:prstGeom>
          <a:solidFill>
            <a:srgbClr val="00B0F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bg1"/>
                </a:solidFill>
              </a:rPr>
              <a:t>MIC, SPK and codec</a:t>
            </a:r>
          </a:p>
        </p:txBody>
      </p:sp>
      <p:cxnSp>
        <p:nvCxnSpPr>
          <p:cNvPr id="107" name="直線單箭頭接點 106"/>
          <p:cNvCxnSpPr>
            <a:stCxn id="77" idx="2"/>
            <a:endCxn id="106" idx="0"/>
          </p:cNvCxnSpPr>
          <p:nvPr/>
        </p:nvCxnSpPr>
        <p:spPr>
          <a:xfrm>
            <a:off x="16418202" y="10893559"/>
            <a:ext cx="12671" cy="1045066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弧形接點 112"/>
          <p:cNvCxnSpPr>
            <a:stCxn id="88" idx="3"/>
          </p:cNvCxnSpPr>
          <p:nvPr/>
        </p:nvCxnSpPr>
        <p:spPr>
          <a:xfrm flipH="1" flipV="1">
            <a:off x="12843497" y="3895144"/>
            <a:ext cx="594996" cy="813804"/>
          </a:xfrm>
          <a:prstGeom prst="curvedConnector4">
            <a:avLst>
              <a:gd name="adj1" fmla="val 25611"/>
              <a:gd name="adj2" fmla="val 902"/>
            </a:avLst>
          </a:prstGeom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圓角矩形 147"/>
          <p:cNvSpPr/>
          <p:nvPr/>
        </p:nvSpPr>
        <p:spPr>
          <a:xfrm>
            <a:off x="5641284" y="6048205"/>
            <a:ext cx="5737844" cy="6596836"/>
          </a:xfrm>
          <a:prstGeom prst="roundRect">
            <a:avLst>
              <a:gd name="adj" fmla="val 5824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 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49" name="文字方塊 148"/>
          <p:cNvSpPr txBox="1"/>
          <p:nvPr/>
        </p:nvSpPr>
        <p:spPr>
          <a:xfrm>
            <a:off x="5814570" y="5892835"/>
            <a:ext cx="420796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800" b="1" dirty="0" err="1"/>
              <a:t>QBee</a:t>
            </a:r>
            <a:r>
              <a:rPr lang="en-US" altLang="zh-TW" sz="5800" b="1" dirty="0"/>
              <a:t> Home</a:t>
            </a:r>
            <a:r>
              <a:rPr lang="en-US" altLang="zh-TW" sz="5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zh-TW" altLang="en-US" sz="5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0" name="圓角矩形 149"/>
          <p:cNvSpPr/>
          <p:nvPr/>
        </p:nvSpPr>
        <p:spPr>
          <a:xfrm>
            <a:off x="5814571" y="6662664"/>
            <a:ext cx="5267886" cy="3803222"/>
          </a:xfrm>
          <a:prstGeom prst="roundRect">
            <a:avLst>
              <a:gd name="adj" fmla="val 4777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>
                <a:solidFill>
                  <a:schemeClr val="tx1"/>
                </a:solidFill>
              </a:rPr>
              <a:t>Applications</a:t>
            </a:r>
          </a:p>
        </p:txBody>
      </p:sp>
      <p:sp>
        <p:nvSpPr>
          <p:cNvPr id="151" name="圓角矩形 150"/>
          <p:cNvSpPr/>
          <p:nvPr/>
        </p:nvSpPr>
        <p:spPr>
          <a:xfrm>
            <a:off x="9138812" y="9374837"/>
            <a:ext cx="1785726" cy="96089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 </a:t>
            </a:r>
            <a:r>
              <a:rPr lang="en-US" altLang="zh-TW" sz="1800" dirty="0" err="1">
                <a:solidFill>
                  <a:schemeClr val="tx1"/>
                </a:solidFill>
              </a:rPr>
              <a:t>Z-wave</a:t>
            </a:r>
            <a:r>
              <a:rPr lang="en-US" altLang="zh-TW" sz="1800" dirty="0">
                <a:solidFill>
                  <a:schemeClr val="tx1"/>
                </a:solidFill>
              </a:rPr>
              <a:t> control APP 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(Askey)</a:t>
            </a:r>
          </a:p>
        </p:txBody>
      </p:sp>
      <p:sp>
        <p:nvSpPr>
          <p:cNvPr id="152" name="圓角矩形 151"/>
          <p:cNvSpPr/>
          <p:nvPr/>
        </p:nvSpPr>
        <p:spPr>
          <a:xfrm>
            <a:off x="5972862" y="7270205"/>
            <a:ext cx="2915735" cy="2018023"/>
          </a:xfrm>
          <a:prstGeom prst="roundRect">
            <a:avLst>
              <a:gd name="adj" fmla="val 953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zh-TW" sz="1800" dirty="0">
                <a:solidFill>
                  <a:schemeClr val="tx1"/>
                </a:solidFill>
              </a:rPr>
              <a:t> MQTT Agent APP</a:t>
            </a:r>
          </a:p>
        </p:txBody>
      </p:sp>
      <p:sp>
        <p:nvSpPr>
          <p:cNvPr id="153" name="圓角矩形 152"/>
          <p:cNvSpPr/>
          <p:nvPr/>
        </p:nvSpPr>
        <p:spPr>
          <a:xfrm>
            <a:off x="9461801" y="7023149"/>
            <a:ext cx="1372490" cy="996101"/>
          </a:xfrm>
          <a:prstGeom prst="roundRect">
            <a:avLst/>
          </a:prstGeom>
          <a:solidFill>
            <a:srgbClr val="92D05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 MQTT 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Local server</a:t>
            </a:r>
          </a:p>
        </p:txBody>
      </p:sp>
      <p:sp>
        <p:nvSpPr>
          <p:cNvPr id="154" name="圓角矩形 153"/>
          <p:cNvSpPr/>
          <p:nvPr/>
        </p:nvSpPr>
        <p:spPr>
          <a:xfrm>
            <a:off x="8962608" y="11686732"/>
            <a:ext cx="2119849" cy="78565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Zwave module</a:t>
            </a:r>
          </a:p>
        </p:txBody>
      </p:sp>
      <p:sp>
        <p:nvSpPr>
          <p:cNvPr id="155" name="圓角矩形 154"/>
          <p:cNvSpPr/>
          <p:nvPr/>
        </p:nvSpPr>
        <p:spPr>
          <a:xfrm>
            <a:off x="5972864" y="10681966"/>
            <a:ext cx="5109595" cy="53613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>
                <a:solidFill>
                  <a:schemeClr val="tx1"/>
                </a:solidFill>
              </a:rPr>
              <a:t>Framework, Library, and Kernel</a:t>
            </a:r>
          </a:p>
        </p:txBody>
      </p:sp>
      <p:sp>
        <p:nvSpPr>
          <p:cNvPr id="156" name="圓角矩形 155"/>
          <p:cNvSpPr/>
          <p:nvPr/>
        </p:nvSpPr>
        <p:spPr>
          <a:xfrm>
            <a:off x="6370805" y="11686732"/>
            <a:ext cx="2119849" cy="785653"/>
          </a:xfrm>
          <a:prstGeom prst="roundRect">
            <a:avLst/>
          </a:prstGeom>
          <a:solidFill>
            <a:srgbClr val="0000CC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bg1"/>
                </a:solidFill>
              </a:rPr>
              <a:t>Bluetooth module</a:t>
            </a:r>
          </a:p>
        </p:txBody>
      </p:sp>
      <p:sp>
        <p:nvSpPr>
          <p:cNvPr id="157" name="圓角矩形 156"/>
          <p:cNvSpPr/>
          <p:nvPr/>
        </p:nvSpPr>
        <p:spPr>
          <a:xfrm>
            <a:off x="7527850" y="8458280"/>
            <a:ext cx="1219081" cy="6381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Zwave handler</a:t>
            </a:r>
          </a:p>
        </p:txBody>
      </p:sp>
      <p:sp>
        <p:nvSpPr>
          <p:cNvPr id="158" name="圓角矩形 157"/>
          <p:cNvSpPr/>
          <p:nvPr/>
        </p:nvSpPr>
        <p:spPr>
          <a:xfrm>
            <a:off x="6312641" y="7834151"/>
            <a:ext cx="2363231" cy="450836"/>
          </a:xfrm>
          <a:prstGeom prst="round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Message handler</a:t>
            </a:r>
          </a:p>
        </p:txBody>
      </p:sp>
      <p:cxnSp>
        <p:nvCxnSpPr>
          <p:cNvPr id="159" name="肘形接點 158"/>
          <p:cNvCxnSpPr>
            <a:stCxn id="157" idx="3"/>
            <a:endCxn id="151" idx="0"/>
          </p:cNvCxnSpPr>
          <p:nvPr/>
        </p:nvCxnSpPr>
        <p:spPr>
          <a:xfrm>
            <a:off x="8746931" y="8777339"/>
            <a:ext cx="1284745" cy="597498"/>
          </a:xfrm>
          <a:prstGeom prst="bentConnector2">
            <a:avLst/>
          </a:prstGeom>
          <a:ln w="190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單箭頭接點 159"/>
          <p:cNvCxnSpPr>
            <a:stCxn id="151" idx="2"/>
            <a:endCxn id="154" idx="0"/>
          </p:cNvCxnSpPr>
          <p:nvPr/>
        </p:nvCxnSpPr>
        <p:spPr>
          <a:xfrm flipH="1">
            <a:off x="10022532" y="10335727"/>
            <a:ext cx="9143" cy="1351004"/>
          </a:xfrm>
          <a:prstGeom prst="straightConnector1">
            <a:avLst/>
          </a:prstGeom>
          <a:ln w="190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肘形接點 160"/>
          <p:cNvCxnSpPr>
            <a:stCxn id="158" idx="3"/>
            <a:endCxn id="153" idx="1"/>
          </p:cNvCxnSpPr>
          <p:nvPr/>
        </p:nvCxnSpPr>
        <p:spPr>
          <a:xfrm flipV="1">
            <a:off x="8675870" y="7521200"/>
            <a:ext cx="785931" cy="538368"/>
          </a:xfrm>
          <a:prstGeom prst="bentConnector3">
            <a:avLst/>
          </a:prstGeom>
          <a:ln w="28575"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圓角矩形 161"/>
          <p:cNvSpPr/>
          <p:nvPr/>
        </p:nvSpPr>
        <p:spPr>
          <a:xfrm>
            <a:off x="6101420" y="8458283"/>
            <a:ext cx="1284763" cy="638117"/>
          </a:xfrm>
          <a:prstGeom prst="roundRect">
            <a:avLst/>
          </a:prstGeom>
          <a:solidFill>
            <a:srgbClr val="0000CC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bg1"/>
                </a:solidFill>
              </a:rPr>
              <a:t>BT Mesh handler</a:t>
            </a:r>
          </a:p>
        </p:txBody>
      </p:sp>
      <p:sp>
        <p:nvSpPr>
          <p:cNvPr id="163" name="圓角矩形 162"/>
          <p:cNvSpPr/>
          <p:nvPr/>
        </p:nvSpPr>
        <p:spPr>
          <a:xfrm>
            <a:off x="6564263" y="9432929"/>
            <a:ext cx="1785726" cy="960890"/>
          </a:xfrm>
          <a:prstGeom prst="roundRect">
            <a:avLst/>
          </a:prstGeom>
          <a:solidFill>
            <a:srgbClr val="0000CC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bg1"/>
                </a:solidFill>
              </a:rPr>
              <a:t> BT MESH control APP </a:t>
            </a:r>
          </a:p>
          <a:p>
            <a:pPr algn="ctr"/>
            <a:r>
              <a:rPr lang="en-US" altLang="zh-TW" sz="1800" dirty="0">
                <a:solidFill>
                  <a:schemeClr val="bg1"/>
                </a:solidFill>
              </a:rPr>
              <a:t>(Askey)</a:t>
            </a:r>
          </a:p>
        </p:txBody>
      </p:sp>
      <p:cxnSp>
        <p:nvCxnSpPr>
          <p:cNvPr id="164" name="肘形接點 163"/>
          <p:cNvCxnSpPr>
            <a:stCxn id="162" idx="1"/>
            <a:endCxn id="163" idx="1"/>
          </p:cNvCxnSpPr>
          <p:nvPr/>
        </p:nvCxnSpPr>
        <p:spPr>
          <a:xfrm rot="10800000" flipH="1" flipV="1">
            <a:off x="6101420" y="8777342"/>
            <a:ext cx="462843" cy="1136033"/>
          </a:xfrm>
          <a:prstGeom prst="bentConnector3">
            <a:avLst>
              <a:gd name="adj1" fmla="val -98771"/>
            </a:avLst>
          </a:prstGeom>
          <a:ln w="190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單箭頭接點 164"/>
          <p:cNvCxnSpPr>
            <a:stCxn id="163" idx="2"/>
            <a:endCxn id="156" idx="0"/>
          </p:cNvCxnSpPr>
          <p:nvPr/>
        </p:nvCxnSpPr>
        <p:spPr>
          <a:xfrm flipH="1">
            <a:off x="7430729" y="10393822"/>
            <a:ext cx="26397" cy="1292911"/>
          </a:xfrm>
          <a:prstGeom prst="straightConnector1">
            <a:avLst/>
          </a:prstGeom>
          <a:ln w="190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標題 2"/>
          <p:cNvSpPr txBox="1">
            <a:spLocks/>
          </p:cNvSpPr>
          <p:nvPr/>
        </p:nvSpPr>
        <p:spPr>
          <a:xfrm>
            <a:off x="1311567" y="987051"/>
            <a:ext cx="16457593" cy="1775405"/>
          </a:xfrm>
          <a:prstGeom prst="rect">
            <a:avLst/>
          </a:prstGeom>
        </p:spPr>
        <p:txBody>
          <a:bodyPr vert="horz" rtlCol="0" anchor="ctr">
            <a:normAutofit fontScale="92500" lnSpcReduction="1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  <a:ea typeface="微軟正黑體" pitchFamily="34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  <a:ea typeface="微軟正黑體" pitchFamily="34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  <a:ea typeface="微軟正黑體" pitchFamily="34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  <a:ea typeface="微軟正黑體" pitchFamily="34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  <a:ea typeface="微軟正黑體" pitchFamily="34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  <a:ea typeface="微軟正黑體" pitchFamily="34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  <a:ea typeface="微軟正黑體" pitchFamily="34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  <a:ea typeface="微軟正黑體" pitchFamily="34" charset="-120"/>
              </a:defRPr>
            </a:lvl9pPr>
            <a:extLst/>
          </a:lstStyle>
          <a:p>
            <a:r>
              <a:rPr lang="en-US" altLang="zh-TW" sz="6400" dirty="0"/>
              <a:t>CES Show: </a:t>
            </a:r>
          </a:p>
          <a:p>
            <a:r>
              <a:rPr lang="en-US" altLang="zh-TW" sz="6400" dirty="0" err="1"/>
              <a:t>QBee</a:t>
            </a:r>
            <a:r>
              <a:rPr lang="en-US" altLang="zh-TW" sz="6400" dirty="0"/>
              <a:t> Home + </a:t>
            </a:r>
            <a:r>
              <a:rPr lang="en-US" altLang="zh-TW" sz="6400" dirty="0" err="1"/>
              <a:t>Qvoice</a:t>
            </a:r>
            <a:r>
              <a:rPr lang="en-US" altLang="zh-TW" sz="6400" dirty="0"/>
              <a:t> </a:t>
            </a:r>
            <a:endParaRPr lang="zh-TW" altLang="en-US" sz="3600" dirty="0"/>
          </a:p>
        </p:txBody>
      </p:sp>
      <p:sp>
        <p:nvSpPr>
          <p:cNvPr id="2" name="弧形 1"/>
          <p:cNvSpPr/>
          <p:nvPr/>
        </p:nvSpPr>
        <p:spPr>
          <a:xfrm>
            <a:off x="14224972" y="1888347"/>
            <a:ext cx="742847" cy="693819"/>
          </a:xfrm>
          <a:prstGeom prst="arc">
            <a:avLst>
              <a:gd name="adj1" fmla="val 15220829"/>
              <a:gd name="adj2" fmla="val 4383449"/>
            </a:avLst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5800"/>
          </a:p>
        </p:txBody>
      </p:sp>
      <p:cxnSp>
        <p:nvCxnSpPr>
          <p:cNvPr id="66" name="肘形接點 65"/>
          <p:cNvCxnSpPr>
            <a:stCxn id="88" idx="1"/>
          </p:cNvCxnSpPr>
          <p:nvPr/>
        </p:nvCxnSpPr>
        <p:spPr>
          <a:xfrm rot="10800000" flipV="1">
            <a:off x="7494255" y="4708947"/>
            <a:ext cx="4092220" cy="3125203"/>
          </a:xfrm>
          <a:prstGeom prst="bentConnector2">
            <a:avLst/>
          </a:prstGeom>
          <a:ln w="28575"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00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/>
          <p:cNvSpPr>
            <a:spLocks noGrp="1"/>
          </p:cNvSpPr>
          <p:nvPr>
            <p:ph type="title"/>
          </p:nvPr>
        </p:nvSpPr>
        <p:spPr>
          <a:xfrm>
            <a:off x="797295" y="100611"/>
            <a:ext cx="21943457" cy="127107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DB3229"/>
                </a:solidFill>
                <a:latin typeface="Roboto Medium" charset="0"/>
                <a:ea typeface="Roboto" charset="0"/>
                <a:cs typeface="Roboto" charset="0"/>
              </a:rPr>
              <a:t>4. Project Milestones Overview</a:t>
            </a:r>
            <a:endParaRPr lang="en-US" dirty="0">
              <a:solidFill>
                <a:srgbClr val="DB3229"/>
              </a:solidFill>
              <a:latin typeface="Roboto Medium" charset="0"/>
              <a:ea typeface="Roboto" charset="0"/>
              <a:cs typeface="Roboto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818630" y="1377960"/>
          <a:ext cx="22739000" cy="5561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37527">
                  <a:extLst>
                    <a:ext uri="{9D8B030D-6E8A-4147-A177-3AD203B41FA5}">
                      <a16:colId xmlns:a16="http://schemas.microsoft.com/office/drawing/2014/main" xmlns="" val="3416511794"/>
                    </a:ext>
                  </a:extLst>
                </a:gridCol>
                <a:gridCol w="10544020">
                  <a:extLst>
                    <a:ext uri="{9D8B030D-6E8A-4147-A177-3AD203B41FA5}">
                      <a16:colId xmlns:a16="http://schemas.microsoft.com/office/drawing/2014/main" xmlns="" val="3304789951"/>
                    </a:ext>
                  </a:extLst>
                </a:gridCol>
                <a:gridCol w="1843474">
                  <a:extLst>
                    <a:ext uri="{9D8B030D-6E8A-4147-A177-3AD203B41FA5}">
                      <a16:colId xmlns:a16="http://schemas.microsoft.com/office/drawing/2014/main" xmlns="" val="234468727"/>
                    </a:ext>
                  </a:extLst>
                </a:gridCol>
                <a:gridCol w="3047611">
                  <a:extLst>
                    <a:ext uri="{9D8B030D-6E8A-4147-A177-3AD203B41FA5}">
                      <a16:colId xmlns:a16="http://schemas.microsoft.com/office/drawing/2014/main" xmlns="" val="310294670"/>
                    </a:ext>
                  </a:extLst>
                </a:gridCol>
                <a:gridCol w="2605532">
                  <a:extLst>
                    <a:ext uri="{9D8B030D-6E8A-4147-A177-3AD203B41FA5}">
                      <a16:colId xmlns:a16="http://schemas.microsoft.com/office/drawing/2014/main" xmlns="" val="3427231186"/>
                    </a:ext>
                  </a:extLst>
                </a:gridCol>
                <a:gridCol w="1660836">
                  <a:extLst>
                    <a:ext uri="{9D8B030D-6E8A-4147-A177-3AD203B41FA5}">
                      <a16:colId xmlns:a16="http://schemas.microsoft.com/office/drawing/2014/main" xmlns="" val="2597085995"/>
                    </a:ext>
                  </a:extLst>
                </a:gridCol>
              </a:tblGrid>
              <a:tr h="556152">
                <a:tc>
                  <a:txBody>
                    <a:bodyPr/>
                    <a:lstStyle/>
                    <a:p>
                      <a:r>
                        <a:rPr lang="en-US" sz="2700" dirty="0" smtClean="0">
                          <a:solidFill>
                            <a:srgbClr val="DB3229"/>
                          </a:solidFill>
                        </a:rPr>
                        <a:t>Project ID/Name</a:t>
                      </a:r>
                      <a:endParaRPr lang="en-US" sz="2100" dirty="0"/>
                    </a:p>
                  </a:txBody>
                  <a:tcPr marL="137133" marR="137133" marT="68566" marB="68566"/>
                </a:tc>
                <a:tc>
                  <a:txBody>
                    <a:bodyPr/>
                    <a:lstStyle/>
                    <a:p>
                      <a:r>
                        <a:rPr lang="en-US" sz="2100" dirty="0" smtClean="0"/>
                        <a:t>SHS0017W-D249 / </a:t>
                      </a:r>
                      <a:r>
                        <a:rPr lang="en-US" sz="2100" dirty="0" err="1" smtClean="0"/>
                        <a:t>QVoice</a:t>
                      </a:r>
                      <a:endParaRPr lang="en-US" sz="2100" dirty="0"/>
                    </a:p>
                  </a:txBody>
                  <a:tcPr marL="137133" marR="137133" marT="68566" marB="68566"/>
                </a:tc>
                <a:tc>
                  <a:txBody>
                    <a:bodyPr/>
                    <a:lstStyle/>
                    <a:p>
                      <a:pPr marL="0" marR="0" indent="0" algn="ctr" defTabSz="82153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 baseline="0" dirty="0" smtClean="0">
                          <a:solidFill>
                            <a:srgbClr val="DB3229"/>
                          </a:solidFill>
                        </a:rPr>
                        <a:t>Date:</a:t>
                      </a:r>
                      <a:endParaRPr lang="en-US" sz="2700" baseline="0" dirty="0" smtClean="0"/>
                    </a:p>
                  </a:txBody>
                  <a:tcPr marL="137133" marR="137133" marT="68566" marB="68566"/>
                </a:tc>
                <a:tc>
                  <a:txBody>
                    <a:bodyPr/>
                    <a:lstStyle/>
                    <a:p>
                      <a:r>
                        <a:rPr lang="en-US" sz="2700" baseline="0" dirty="0" smtClean="0"/>
                        <a:t>20 Dec. 2017</a:t>
                      </a:r>
                      <a:endParaRPr lang="en-US" sz="2700" baseline="0" dirty="0"/>
                    </a:p>
                  </a:txBody>
                  <a:tcPr marL="137133" marR="137133" marT="68566" marB="6856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700" kern="1200" dirty="0" smtClean="0">
                          <a:solidFill>
                            <a:srgbClr val="DB3229"/>
                          </a:solidFill>
                          <a:latin typeface="+mn-lt"/>
                          <a:ea typeface="+mn-ea"/>
                          <a:cs typeface="+mn-cs"/>
                        </a:rPr>
                        <a:t>Overall Status</a:t>
                      </a:r>
                      <a:endParaRPr lang="en-US" sz="2700" kern="1200" dirty="0">
                        <a:solidFill>
                          <a:srgbClr val="DB322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33" marR="137133" marT="68566" marB="68566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37133" marR="137133" marT="68566" marB="68566"/>
                </a:tc>
                <a:extLst>
                  <a:ext uri="{0D108BD9-81ED-4DB2-BD59-A6C34878D82A}">
                    <a16:rowId xmlns:a16="http://schemas.microsoft.com/office/drawing/2014/main" xmlns="" val="2287782019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833867" y="3027592"/>
          <a:ext cx="22723770" cy="10454237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2351199">
                  <a:extLst>
                    <a:ext uri="{9D8B030D-6E8A-4147-A177-3AD203B41FA5}">
                      <a16:colId xmlns:a16="http://schemas.microsoft.com/office/drawing/2014/main" xmlns="" val="395684179"/>
                    </a:ext>
                  </a:extLst>
                </a:gridCol>
                <a:gridCol w="2599570">
                  <a:extLst>
                    <a:ext uri="{9D8B030D-6E8A-4147-A177-3AD203B41FA5}">
                      <a16:colId xmlns:a16="http://schemas.microsoft.com/office/drawing/2014/main" xmlns="" val="1388349089"/>
                    </a:ext>
                  </a:extLst>
                </a:gridCol>
                <a:gridCol w="1207223">
                  <a:extLst>
                    <a:ext uri="{9D8B030D-6E8A-4147-A177-3AD203B41FA5}">
                      <a16:colId xmlns:a16="http://schemas.microsoft.com/office/drawing/2014/main" xmlns="" val="3087669531"/>
                    </a:ext>
                  </a:extLst>
                </a:gridCol>
                <a:gridCol w="1866718">
                  <a:extLst>
                    <a:ext uri="{9D8B030D-6E8A-4147-A177-3AD203B41FA5}">
                      <a16:colId xmlns:a16="http://schemas.microsoft.com/office/drawing/2014/main" xmlns="" val="1664149675"/>
                    </a:ext>
                  </a:extLst>
                </a:gridCol>
                <a:gridCol w="1523851">
                  <a:extLst>
                    <a:ext uri="{9D8B030D-6E8A-4147-A177-3AD203B41FA5}">
                      <a16:colId xmlns:a16="http://schemas.microsoft.com/office/drawing/2014/main" xmlns="" val="2837884999"/>
                    </a:ext>
                  </a:extLst>
                </a:gridCol>
                <a:gridCol w="1428610">
                  <a:extLst>
                    <a:ext uri="{9D8B030D-6E8A-4147-A177-3AD203B41FA5}">
                      <a16:colId xmlns:a16="http://schemas.microsoft.com/office/drawing/2014/main" xmlns="" val="3429483377"/>
                    </a:ext>
                  </a:extLst>
                </a:gridCol>
                <a:gridCol w="1542899">
                  <a:extLst>
                    <a:ext uri="{9D8B030D-6E8A-4147-A177-3AD203B41FA5}">
                      <a16:colId xmlns:a16="http://schemas.microsoft.com/office/drawing/2014/main" xmlns="" val="2475455558"/>
                    </a:ext>
                  </a:extLst>
                </a:gridCol>
                <a:gridCol w="1504803">
                  <a:extLst>
                    <a:ext uri="{9D8B030D-6E8A-4147-A177-3AD203B41FA5}">
                      <a16:colId xmlns:a16="http://schemas.microsoft.com/office/drawing/2014/main" xmlns="" val="1133170303"/>
                    </a:ext>
                  </a:extLst>
                </a:gridCol>
                <a:gridCol w="1485755">
                  <a:extLst>
                    <a:ext uri="{9D8B030D-6E8A-4147-A177-3AD203B41FA5}">
                      <a16:colId xmlns:a16="http://schemas.microsoft.com/office/drawing/2014/main" xmlns="" val="2209194396"/>
                    </a:ext>
                  </a:extLst>
                </a:gridCol>
                <a:gridCol w="1714333">
                  <a:extLst>
                    <a:ext uri="{9D8B030D-6E8A-4147-A177-3AD203B41FA5}">
                      <a16:colId xmlns:a16="http://schemas.microsoft.com/office/drawing/2014/main" xmlns="" val="2976022781"/>
                    </a:ext>
                  </a:extLst>
                </a:gridCol>
                <a:gridCol w="1657188">
                  <a:extLst>
                    <a:ext uri="{9D8B030D-6E8A-4147-A177-3AD203B41FA5}">
                      <a16:colId xmlns:a16="http://schemas.microsoft.com/office/drawing/2014/main" xmlns="" val="2415259151"/>
                    </a:ext>
                  </a:extLst>
                </a:gridCol>
                <a:gridCol w="1600044">
                  <a:extLst>
                    <a:ext uri="{9D8B030D-6E8A-4147-A177-3AD203B41FA5}">
                      <a16:colId xmlns:a16="http://schemas.microsoft.com/office/drawing/2014/main" xmlns="" val="3476346511"/>
                    </a:ext>
                  </a:extLst>
                </a:gridCol>
                <a:gridCol w="715900">
                  <a:extLst>
                    <a:ext uri="{9D8B030D-6E8A-4147-A177-3AD203B41FA5}">
                      <a16:colId xmlns:a16="http://schemas.microsoft.com/office/drawing/2014/main" xmlns="" val="2844125942"/>
                    </a:ext>
                  </a:extLst>
                </a:gridCol>
                <a:gridCol w="1525677">
                  <a:extLst>
                    <a:ext uri="{9D8B030D-6E8A-4147-A177-3AD203B41FA5}">
                      <a16:colId xmlns:a16="http://schemas.microsoft.com/office/drawing/2014/main" xmlns="" val="3516529586"/>
                    </a:ext>
                  </a:extLst>
                </a:gridCol>
              </a:tblGrid>
              <a:tr h="47625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Components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rgbClr val="E42E25"/>
                          </a:solidFill>
                        </a:rPr>
                        <a:t>Sep</a:t>
                      </a:r>
                      <a:endParaRPr lang="zh-TW" altLang="en-US" sz="1800" dirty="0">
                        <a:solidFill>
                          <a:srgbClr val="E42E25"/>
                        </a:solidFill>
                      </a:endParaRPr>
                    </a:p>
                  </a:txBody>
                  <a:tcPr marL="9523" marR="9523" marT="952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Oct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Nov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Dec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Jan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Feb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Mar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Apr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May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Jun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 marL="9523" marR="9523" marT="952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Jul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26181936"/>
                  </a:ext>
                </a:extLst>
              </a:tr>
              <a:tr h="47625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1. UX Design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xmlns="" val="3099415253"/>
                  </a:ext>
                </a:extLst>
              </a:tr>
              <a:tr h="476254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2. H/W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2.1 Hardware dev.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xmlns="" val="2957270195"/>
                  </a:ext>
                </a:extLst>
              </a:tr>
              <a:tr h="4762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2.2 ID Design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xmlns="" val="1571661742"/>
                  </a:ext>
                </a:extLst>
              </a:tr>
              <a:tr h="476254">
                <a:tc rowSpan="4"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3. </a:t>
                      </a:r>
                      <a:r>
                        <a:rPr lang="en-US" sz="1800" u="none" strike="noStrike" dirty="0" smtClean="0">
                          <a:effectLst/>
                        </a:rPr>
                        <a:t>S/W (before CES)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3.1 </a:t>
                      </a:r>
                      <a:r>
                        <a:rPr lang="en-US" sz="1800" u="none" strike="noStrike" dirty="0" smtClean="0">
                          <a:effectLst/>
                        </a:rPr>
                        <a:t>Device SW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xmlns="" val="687278070"/>
                  </a:ext>
                </a:extLst>
              </a:tr>
              <a:tr h="4762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xmlns="" val="1060410802"/>
                  </a:ext>
                </a:extLst>
              </a:tr>
              <a:tr h="4762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21531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u="none" strike="noStrike" dirty="0" smtClean="0">
                          <a:effectLst/>
                        </a:rPr>
                        <a:t>3.2 Cloud</a:t>
                      </a:r>
                    </a:p>
                    <a:p>
                      <a:pPr marL="0" marR="0" lvl="0" indent="0" algn="l" defTabSz="821531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0" marR="0" lvl="0" indent="0" algn="l" defTabSz="821531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r>
                        <a:rPr lang="en-US" sz="1800" u="none" strike="noStrike" dirty="0" smtClean="0">
                          <a:effectLst/>
                        </a:rPr>
                        <a:t>3.3 SW SIT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xmlns="" val="3352895440"/>
                  </a:ext>
                </a:extLst>
              </a:tr>
              <a:tr h="4662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xmlns="" val="1211355797"/>
                  </a:ext>
                </a:extLst>
              </a:tr>
              <a:tr h="476254">
                <a:tc rowSpan="4"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0" marR="0" indent="0" algn="l" defTabSz="821531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</a:t>
                      </a:r>
                      <a:r>
                        <a:rPr 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 Light"/>
                        </a:rPr>
                        <a:t>S/W (Standalone)</a:t>
                      </a:r>
                      <a:endParaRPr lang="en-US" sz="18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endParaRPr>
                    </a:p>
                  </a:txBody>
                  <a:tcPr marL="9523" marR="9523" marT="9523" marB="0"/>
                </a:tc>
                <a:tc>
                  <a:txBody>
                    <a:bodyPr/>
                    <a:lstStyle/>
                    <a:p>
                      <a:pPr marL="0" marR="0" indent="0" algn="l" defTabSz="821531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sz="18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endParaRPr>
                    </a:p>
                    <a:p>
                      <a:pPr marL="0" marR="0" indent="0" algn="l" defTabSz="821531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 Light"/>
                        </a:rPr>
                        <a:t>3.4 Device SW</a:t>
                      </a:r>
                      <a:endParaRPr lang="en-US" sz="18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endParaRPr>
                    </a:p>
                  </a:txBody>
                  <a:tcPr marL="9523" marR="9523" marT="952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smtClean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r>
                        <a:rPr lang="zh-TW" altLang="en-US" sz="13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 Light"/>
                        </a:rPr>
                        <a:t>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xmlns="" val="1482354481"/>
                  </a:ext>
                </a:extLst>
              </a:tr>
              <a:tr h="4762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xmlns="" val="94161517"/>
                  </a:ext>
                </a:extLst>
              </a:tr>
              <a:tr h="4762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Roboto Light"/>
                      </a:endParaRPr>
                    </a:p>
                  </a:txBody>
                  <a:tcPr marL="9523" marR="9523" marT="952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xmlns="" val="1952164040"/>
                  </a:ext>
                </a:extLst>
              </a:tr>
              <a:tr h="4762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xmlns="" val="3645155426"/>
                  </a:ext>
                </a:extLst>
              </a:tr>
              <a:tr h="476254">
                <a:tc rowSpan="2"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smtClean="0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smtClean="0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xmlns="" val="200733686"/>
                  </a:ext>
                </a:extLst>
              </a:tr>
              <a:tr h="4037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smtClean="0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smtClean="0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xmlns="" val="593425144"/>
                  </a:ext>
                </a:extLst>
              </a:tr>
              <a:tr h="476254">
                <a:tc rowSpan="3"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smtClean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smtClean="0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xmlns="" val="3501124327"/>
                  </a:ext>
                </a:extLst>
              </a:tr>
              <a:tr h="4762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smtClean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smtClean="0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xmlns="" val="234642468"/>
                  </a:ext>
                </a:extLst>
              </a:tr>
              <a:tr h="4762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smtClean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smtClean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xmlns="" val="954585671"/>
                  </a:ext>
                </a:extLst>
              </a:tr>
              <a:tr h="476254">
                <a:tc rowSpan="2"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smtClean="0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smtClean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xmlns="" val="1284016592"/>
                  </a:ext>
                </a:extLst>
              </a:tr>
              <a:tr h="4762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smtClean="0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smtClean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xmlns="" val="3483817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smtClean="0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smtClean="0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xmlns="" val="1921246080"/>
                  </a:ext>
                </a:extLst>
              </a:tr>
              <a:tr h="491616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smtClean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smtClean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xmlns="" val="1255394622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5978570" y="4077049"/>
            <a:ext cx="5807030" cy="28647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/>
              </a:rPr>
              <a:t>ES</a:t>
            </a:r>
          </a:p>
        </p:txBody>
      </p:sp>
      <p:sp>
        <p:nvSpPr>
          <p:cNvPr id="7" name="矩形 6"/>
          <p:cNvSpPr/>
          <p:nvPr/>
        </p:nvSpPr>
        <p:spPr>
          <a:xfrm>
            <a:off x="5945880" y="4511960"/>
            <a:ext cx="2014134" cy="30640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/>
              </a:rPr>
              <a:t>Mock </a:t>
            </a:r>
            <a:r>
              <a:rPr kumimoji="0" lang="en-US" sz="15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/>
              </a:rPr>
              <a:t>up x14pcs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Calibri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959552" y="4945759"/>
            <a:ext cx="2422740" cy="66640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/>
              </a:rPr>
              <a:t>1. bring up 8197+5680 EV 2. ALC5680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/>
              </a:rPr>
              <a:t>可收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/>
              </a:rPr>
              <a:t>wake word</a:t>
            </a:r>
          </a:p>
        </p:txBody>
      </p:sp>
      <p:sp>
        <p:nvSpPr>
          <p:cNvPr id="9" name="矩形 8"/>
          <p:cNvSpPr/>
          <p:nvPr/>
        </p:nvSpPr>
        <p:spPr>
          <a:xfrm>
            <a:off x="9125339" y="5823205"/>
            <a:ext cx="1153542" cy="8166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/>
              </a:rPr>
              <a:t>LWA &amp;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/>
              </a:rPr>
              <a:t>AVS Skill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/>
              </a:rPr>
              <a:t>modification</a:t>
            </a:r>
          </a:p>
        </p:txBody>
      </p:sp>
      <p:cxnSp>
        <p:nvCxnSpPr>
          <p:cNvPr id="11" name="直線接點 10"/>
          <p:cNvCxnSpPr/>
          <p:nvPr/>
        </p:nvCxnSpPr>
        <p:spPr>
          <a:xfrm>
            <a:off x="833867" y="4867663"/>
            <a:ext cx="227237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797295" y="7605438"/>
            <a:ext cx="227237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5981724" y="3581720"/>
            <a:ext cx="13067288" cy="36125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Calibri"/>
              </a:rPr>
              <a:t>User Experience Design</a:t>
            </a:r>
          </a:p>
        </p:txBody>
      </p:sp>
      <p:sp>
        <p:nvSpPr>
          <p:cNvPr id="43" name="矩形 42"/>
          <p:cNvSpPr/>
          <p:nvPr/>
        </p:nvSpPr>
        <p:spPr>
          <a:xfrm>
            <a:off x="12386718" y="4526224"/>
            <a:ext cx="3949047" cy="32044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/>
              </a:rPr>
              <a:t>Hard </a:t>
            </a:r>
            <a:r>
              <a:rPr kumimoji="0" lang="en-US" sz="15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/>
              </a:rPr>
              <a:t>tooling start TBD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Calibri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10894198" y="1970450"/>
            <a:ext cx="16097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Milestone 1</a:t>
            </a:r>
          </a:p>
          <a:p>
            <a:pPr marL="0" marR="0" lvl="0" indent="0" algn="l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15th Dec.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2017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1505777" y="2557061"/>
            <a:ext cx="452571" cy="10343183"/>
            <a:chOff x="11962977" y="2557061"/>
            <a:chExt cx="452571" cy="10343183"/>
          </a:xfrm>
        </p:grpSpPr>
        <p:cxnSp>
          <p:nvCxnSpPr>
            <p:cNvPr id="45" name="Straight Connector 4"/>
            <p:cNvCxnSpPr/>
            <p:nvPr/>
          </p:nvCxnSpPr>
          <p:spPr>
            <a:xfrm>
              <a:off x="12200518" y="2732860"/>
              <a:ext cx="114403" cy="10167384"/>
            </a:xfrm>
            <a:prstGeom prst="line">
              <a:avLst/>
            </a:prstGeom>
            <a:noFill/>
            <a:ln w="38100" cap="flat">
              <a:solidFill>
                <a:srgbClr val="FF0000">
                  <a:alpha val="61000"/>
                </a:srgbClr>
              </a:solidFill>
              <a:prstDash val="solid"/>
              <a:round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6" name="等腰三角形 45"/>
            <p:cNvSpPr/>
            <p:nvPr/>
          </p:nvSpPr>
          <p:spPr>
            <a:xfrm>
              <a:off x="11962977" y="2557061"/>
              <a:ext cx="452571" cy="269848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88638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Calibri"/>
              </a:endParaRPr>
            </a:p>
          </p:txBody>
        </p:sp>
      </p:grpSp>
      <p:sp>
        <p:nvSpPr>
          <p:cNvPr id="47" name="文字方塊 55"/>
          <p:cNvSpPr txBox="1"/>
          <p:nvPr/>
        </p:nvSpPr>
        <p:spPr>
          <a:xfrm>
            <a:off x="12927407" y="1970449"/>
            <a:ext cx="15872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Milestone 2</a:t>
            </a:r>
          </a:p>
          <a:p>
            <a:pPr marL="0" marR="0" lvl="0" indent="0" algn="l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26th Jan.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2017</a:t>
            </a:r>
          </a:p>
        </p:txBody>
      </p:sp>
      <p:sp>
        <p:nvSpPr>
          <p:cNvPr id="53" name="矩形 52"/>
          <p:cNvSpPr/>
          <p:nvPr/>
        </p:nvSpPr>
        <p:spPr>
          <a:xfrm>
            <a:off x="11785600" y="4058353"/>
            <a:ext cx="2080334" cy="3051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/>
              </a:rPr>
              <a:t>QA</a:t>
            </a:r>
          </a:p>
        </p:txBody>
      </p:sp>
      <p:sp>
        <p:nvSpPr>
          <p:cNvPr id="54" name="矩形 53"/>
          <p:cNvSpPr/>
          <p:nvPr/>
        </p:nvSpPr>
        <p:spPr>
          <a:xfrm>
            <a:off x="13865934" y="4064000"/>
            <a:ext cx="2553068" cy="28682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/>
              </a:rPr>
              <a:t>EV</a:t>
            </a:r>
          </a:p>
        </p:txBody>
      </p:sp>
      <p:sp>
        <p:nvSpPr>
          <p:cNvPr id="55" name="矩形 54"/>
          <p:cNvSpPr/>
          <p:nvPr/>
        </p:nvSpPr>
        <p:spPr>
          <a:xfrm>
            <a:off x="16436326" y="4058352"/>
            <a:ext cx="464990" cy="30170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/>
              </a:rPr>
              <a:t>QA</a:t>
            </a:r>
          </a:p>
        </p:txBody>
      </p:sp>
      <p:sp>
        <p:nvSpPr>
          <p:cNvPr id="56" name="矩形 55"/>
          <p:cNvSpPr/>
          <p:nvPr/>
        </p:nvSpPr>
        <p:spPr>
          <a:xfrm>
            <a:off x="16905031" y="4059844"/>
            <a:ext cx="2143981" cy="29848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/>
              </a:rPr>
              <a:t>DV</a:t>
            </a:r>
          </a:p>
        </p:txBody>
      </p:sp>
      <p:sp>
        <p:nvSpPr>
          <p:cNvPr id="57" name="矩形 56"/>
          <p:cNvSpPr/>
          <p:nvPr/>
        </p:nvSpPr>
        <p:spPr>
          <a:xfrm>
            <a:off x="19071769" y="4077049"/>
            <a:ext cx="493749" cy="2864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/>
              </a:rPr>
              <a:t>QA</a:t>
            </a:r>
          </a:p>
        </p:txBody>
      </p:sp>
      <p:sp>
        <p:nvSpPr>
          <p:cNvPr id="58" name="矩形 57"/>
          <p:cNvSpPr/>
          <p:nvPr/>
        </p:nvSpPr>
        <p:spPr>
          <a:xfrm>
            <a:off x="19568962" y="4059844"/>
            <a:ext cx="2430932" cy="30325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/>
              </a:rPr>
              <a:t>PV</a:t>
            </a:r>
          </a:p>
        </p:txBody>
      </p:sp>
      <p:sp>
        <p:nvSpPr>
          <p:cNvPr id="59" name="矩形 58"/>
          <p:cNvSpPr/>
          <p:nvPr/>
        </p:nvSpPr>
        <p:spPr>
          <a:xfrm>
            <a:off x="21978599" y="4059844"/>
            <a:ext cx="580911" cy="30325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/>
              </a:rPr>
              <a:t>QA</a:t>
            </a:r>
          </a:p>
        </p:txBody>
      </p:sp>
      <p:sp>
        <p:nvSpPr>
          <p:cNvPr id="60" name="矩形 59"/>
          <p:cNvSpPr/>
          <p:nvPr/>
        </p:nvSpPr>
        <p:spPr>
          <a:xfrm>
            <a:off x="9888505" y="4554527"/>
            <a:ext cx="1572412" cy="27526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/>
              </a:rPr>
              <a:t>Mock up-16pcs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Calibri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8477771" y="4945759"/>
            <a:ext cx="2370196" cy="6833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/>
              </a:rPr>
              <a:t>1. AVS control 2. fix WPS and Reset 3. incl. </a:t>
            </a:r>
            <a:r>
              <a:rPr kumimoji="0" lang="en-US" altLang="zh-TW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/>
              </a:rPr>
              <a:t>bootcode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/>
              </a:rPr>
              <a:t> &amp; root file  system</a:t>
            </a:r>
          </a:p>
        </p:txBody>
      </p:sp>
      <p:sp>
        <p:nvSpPr>
          <p:cNvPr id="65" name="矩形 64"/>
          <p:cNvSpPr/>
          <p:nvPr/>
        </p:nvSpPr>
        <p:spPr>
          <a:xfrm>
            <a:off x="10356778" y="5823205"/>
            <a:ext cx="941337" cy="8166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/>
              </a:rPr>
              <a:t>Integrate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/>
              </a:rPr>
              <a:t>with Z-wave &amp; BT</a:t>
            </a:r>
          </a:p>
        </p:txBody>
      </p:sp>
      <p:sp>
        <p:nvSpPr>
          <p:cNvPr id="62" name="矩形 61"/>
          <p:cNvSpPr/>
          <p:nvPr/>
        </p:nvSpPr>
        <p:spPr>
          <a:xfrm>
            <a:off x="9521864" y="7664673"/>
            <a:ext cx="1293900" cy="7808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/>
              </a:rPr>
              <a:t>Auto Refresh token, WPS, Telnet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Calibri"/>
            </a:endParaRPr>
          </a:p>
        </p:txBody>
      </p:sp>
      <p:sp>
        <p:nvSpPr>
          <p:cNvPr id="37" name="文字方塊 55"/>
          <p:cNvSpPr txBox="1"/>
          <p:nvPr/>
        </p:nvSpPr>
        <p:spPr>
          <a:xfrm>
            <a:off x="18003951" y="1970451"/>
            <a:ext cx="2157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Milestone 3: Launch</a:t>
            </a:r>
          </a:p>
          <a:p>
            <a:pPr marL="0" marR="0" lvl="0" indent="0" algn="l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2nd May 2018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grpSp>
        <p:nvGrpSpPr>
          <p:cNvPr id="38" name="群組 37"/>
          <p:cNvGrpSpPr/>
          <p:nvPr/>
        </p:nvGrpSpPr>
        <p:grpSpPr>
          <a:xfrm>
            <a:off x="18800440" y="2485840"/>
            <a:ext cx="407335" cy="10356080"/>
            <a:chOff x="17717393" y="2485840"/>
            <a:chExt cx="242752" cy="7378730"/>
          </a:xfrm>
        </p:grpSpPr>
        <p:cxnSp>
          <p:nvCxnSpPr>
            <p:cNvPr id="39" name="Straight Connector 63"/>
            <p:cNvCxnSpPr/>
            <p:nvPr/>
          </p:nvCxnSpPr>
          <p:spPr>
            <a:xfrm>
              <a:off x="17838769" y="2720059"/>
              <a:ext cx="46976" cy="7144511"/>
            </a:xfrm>
            <a:prstGeom prst="line">
              <a:avLst/>
            </a:prstGeom>
            <a:noFill/>
            <a:ln w="38100" cap="flat">
              <a:solidFill>
                <a:srgbClr val="FF0000">
                  <a:alpha val="60000"/>
                </a:srgbClr>
              </a:solidFill>
              <a:prstDash val="solid"/>
              <a:round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0" name="等腰三角形 54"/>
            <p:cNvSpPr/>
            <p:nvPr/>
          </p:nvSpPr>
          <p:spPr>
            <a:xfrm>
              <a:off x="17717393" y="2485840"/>
              <a:ext cx="242752" cy="247692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88638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Calibri"/>
              </a:endParaRPr>
            </a:p>
          </p:txBody>
        </p:sp>
      </p:grpSp>
      <p:sp>
        <p:nvSpPr>
          <p:cNvPr id="41" name="矩形 40"/>
          <p:cNvSpPr/>
          <p:nvPr/>
        </p:nvSpPr>
        <p:spPr>
          <a:xfrm>
            <a:off x="11905045" y="3819707"/>
            <a:ext cx="705300" cy="3399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/>
              </a:rPr>
              <a:t>12/26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Calibri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8835937" y="3759003"/>
            <a:ext cx="705300" cy="3399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/>
              </a:rPr>
              <a:t>5</a:t>
            </a:r>
            <a:r>
              <a:rPr kumimoji="0" lang="en-US" sz="15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/>
              </a:rPr>
              <a:t>/2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Calibri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8792307" y="6735570"/>
            <a:ext cx="2225147" cy="77461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/>
              </a:rPr>
              <a:t>RD SIT for </a:t>
            </a: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/>
              </a:rPr>
              <a:t>Qvoice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/>
              </a:rPr>
              <a:t> only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Calibri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1019432" y="7664673"/>
            <a:ext cx="1293900" cy="7808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/>
              </a:rPr>
              <a:t>Dual image, IPV6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Calibri"/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13421005" y="2535939"/>
            <a:ext cx="452571" cy="10325031"/>
            <a:chOff x="12874905" y="2535939"/>
            <a:chExt cx="452571" cy="10325031"/>
          </a:xfrm>
        </p:grpSpPr>
        <p:cxnSp>
          <p:nvCxnSpPr>
            <p:cNvPr id="48" name="Straight Connector 57"/>
            <p:cNvCxnSpPr/>
            <p:nvPr/>
          </p:nvCxnSpPr>
          <p:spPr>
            <a:xfrm>
              <a:off x="13114314" y="2684775"/>
              <a:ext cx="132952" cy="10176195"/>
            </a:xfrm>
            <a:prstGeom prst="line">
              <a:avLst/>
            </a:prstGeom>
            <a:noFill/>
            <a:ln w="38100" cap="flat">
              <a:solidFill>
                <a:srgbClr val="FF0000">
                  <a:alpha val="59000"/>
                </a:srgbClr>
              </a:solidFill>
              <a:prstDash val="solid"/>
              <a:round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3" name="等腰三角形 62"/>
            <p:cNvSpPr/>
            <p:nvPr/>
          </p:nvSpPr>
          <p:spPr>
            <a:xfrm>
              <a:off x="12874905" y="2535939"/>
              <a:ext cx="452571" cy="269848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88638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Calibri"/>
              </a:endParaRPr>
            </a:p>
          </p:txBody>
        </p:sp>
      </p:grpSp>
      <p:sp>
        <p:nvSpPr>
          <p:cNvPr id="74" name="矩形 73"/>
          <p:cNvSpPr/>
          <p:nvPr/>
        </p:nvSpPr>
        <p:spPr>
          <a:xfrm>
            <a:off x="11080425" y="6726476"/>
            <a:ext cx="1423509" cy="77461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/>
              </a:rPr>
              <a:t>RD function test and formal release test</a:t>
            </a:r>
          </a:p>
        </p:txBody>
      </p:sp>
      <p:sp>
        <p:nvSpPr>
          <p:cNvPr id="75" name="矩形 74"/>
          <p:cNvSpPr/>
          <p:nvPr/>
        </p:nvSpPr>
        <p:spPr>
          <a:xfrm>
            <a:off x="12408787" y="7709783"/>
            <a:ext cx="1593838" cy="774618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/>
              </a:rPr>
              <a:t>Support production line and test FW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Calibri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2656334" y="6726476"/>
            <a:ext cx="1423509" cy="774618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/>
              </a:rPr>
              <a:t>RD function test and formal release test</a:t>
            </a:r>
          </a:p>
        </p:txBody>
      </p:sp>
    </p:spTree>
    <p:extLst>
      <p:ext uri="{BB962C8B-B14F-4D97-AF65-F5344CB8AC3E}">
        <p14:creationId xmlns:p14="http://schemas.microsoft.com/office/powerpoint/2010/main" val="320257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/>
          <p:cNvSpPr>
            <a:spLocks noGrp="1"/>
          </p:cNvSpPr>
          <p:nvPr>
            <p:ph type="title"/>
          </p:nvPr>
        </p:nvSpPr>
        <p:spPr>
          <a:xfrm>
            <a:off x="796182" y="99951"/>
            <a:ext cx="21945600" cy="12712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DB3229"/>
                </a:solidFill>
                <a:latin typeface="Roboto Medium" charset="0"/>
                <a:ea typeface="Roboto" charset="0"/>
                <a:cs typeface="Roboto" charset="0"/>
              </a:rPr>
              <a:t>4. Project Milestones Overview</a:t>
            </a:r>
            <a:endParaRPr lang="en-US" dirty="0">
              <a:solidFill>
                <a:srgbClr val="DB3229"/>
              </a:solidFill>
              <a:latin typeface="Roboto Medium" charset="0"/>
              <a:ea typeface="Roboto" charset="0"/>
              <a:cs typeface="Roboto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817519" y="1377424"/>
          <a:ext cx="22741221" cy="5562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37824">
                  <a:extLst>
                    <a:ext uri="{9D8B030D-6E8A-4147-A177-3AD203B41FA5}">
                      <a16:colId xmlns:a16="http://schemas.microsoft.com/office/drawing/2014/main" xmlns="" val="3416511794"/>
                    </a:ext>
                  </a:extLst>
                </a:gridCol>
                <a:gridCol w="10545050">
                  <a:extLst>
                    <a:ext uri="{9D8B030D-6E8A-4147-A177-3AD203B41FA5}">
                      <a16:colId xmlns:a16="http://schemas.microsoft.com/office/drawing/2014/main" xmlns="" val="3304789951"/>
                    </a:ext>
                  </a:extLst>
                </a:gridCol>
                <a:gridCol w="1843654">
                  <a:extLst>
                    <a:ext uri="{9D8B030D-6E8A-4147-A177-3AD203B41FA5}">
                      <a16:colId xmlns:a16="http://schemas.microsoft.com/office/drawing/2014/main" xmlns="" val="234468727"/>
                    </a:ext>
                  </a:extLst>
                </a:gridCol>
                <a:gridCol w="3047909">
                  <a:extLst>
                    <a:ext uri="{9D8B030D-6E8A-4147-A177-3AD203B41FA5}">
                      <a16:colId xmlns:a16="http://schemas.microsoft.com/office/drawing/2014/main" xmlns="" val="310294670"/>
                    </a:ext>
                  </a:extLst>
                </a:gridCol>
                <a:gridCol w="2605786">
                  <a:extLst>
                    <a:ext uri="{9D8B030D-6E8A-4147-A177-3AD203B41FA5}">
                      <a16:colId xmlns:a16="http://schemas.microsoft.com/office/drawing/2014/main" xmlns="" val="3427231186"/>
                    </a:ext>
                  </a:extLst>
                </a:gridCol>
                <a:gridCol w="1660998">
                  <a:extLst>
                    <a:ext uri="{9D8B030D-6E8A-4147-A177-3AD203B41FA5}">
                      <a16:colId xmlns:a16="http://schemas.microsoft.com/office/drawing/2014/main" xmlns="" val="2597085995"/>
                    </a:ext>
                  </a:extLst>
                </a:gridCol>
              </a:tblGrid>
              <a:tr h="556206">
                <a:tc>
                  <a:txBody>
                    <a:bodyPr/>
                    <a:lstStyle/>
                    <a:p>
                      <a:r>
                        <a:rPr lang="en-US" sz="2700" dirty="0" smtClean="0">
                          <a:solidFill>
                            <a:srgbClr val="DB3229"/>
                          </a:solidFill>
                        </a:rPr>
                        <a:t>Project ID/Name</a:t>
                      </a:r>
                      <a:endParaRPr lang="en-US" sz="2100" dirty="0"/>
                    </a:p>
                  </a:txBody>
                  <a:tcPr marL="137147" marR="137147" marT="68573" marB="68573"/>
                </a:tc>
                <a:tc>
                  <a:txBody>
                    <a:bodyPr/>
                    <a:lstStyle/>
                    <a:p>
                      <a:r>
                        <a:rPr lang="en-US" sz="2100" dirty="0" smtClean="0"/>
                        <a:t>SHS0017W-D249 / </a:t>
                      </a:r>
                      <a:r>
                        <a:rPr lang="en-US" sz="2100" dirty="0" err="1" smtClean="0"/>
                        <a:t>QVoice</a:t>
                      </a:r>
                      <a:endParaRPr lang="en-US" sz="2100" dirty="0"/>
                    </a:p>
                  </a:txBody>
                  <a:tcPr marL="137147" marR="137147" marT="68573" marB="68573"/>
                </a:tc>
                <a:tc>
                  <a:txBody>
                    <a:bodyPr/>
                    <a:lstStyle/>
                    <a:p>
                      <a:pPr marL="0" marR="0" indent="0" algn="ctr" defTabSz="82153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 baseline="0" dirty="0" smtClean="0">
                          <a:solidFill>
                            <a:srgbClr val="DB3229"/>
                          </a:solidFill>
                        </a:rPr>
                        <a:t>Date:</a:t>
                      </a:r>
                      <a:endParaRPr lang="en-US" sz="2700" baseline="0" dirty="0" smtClean="0"/>
                    </a:p>
                  </a:txBody>
                  <a:tcPr marL="137147" marR="137147" marT="68573" marB="68573"/>
                </a:tc>
                <a:tc>
                  <a:txBody>
                    <a:bodyPr/>
                    <a:lstStyle/>
                    <a:p>
                      <a:r>
                        <a:rPr lang="en-US" sz="2700" baseline="0" dirty="0" smtClean="0"/>
                        <a:t>04 Dec. 2017</a:t>
                      </a:r>
                      <a:endParaRPr lang="en-US" sz="2700" baseline="0" dirty="0"/>
                    </a:p>
                  </a:txBody>
                  <a:tcPr marL="137147" marR="137147" marT="68573" marB="68573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700" kern="1200" dirty="0" smtClean="0">
                          <a:solidFill>
                            <a:srgbClr val="DB3229"/>
                          </a:solidFill>
                          <a:latin typeface="+mn-lt"/>
                          <a:ea typeface="+mn-ea"/>
                          <a:cs typeface="+mn-cs"/>
                        </a:rPr>
                        <a:t>Overall Status</a:t>
                      </a:r>
                      <a:endParaRPr lang="en-US" sz="2700" kern="1200" dirty="0">
                        <a:solidFill>
                          <a:srgbClr val="DB322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47" marR="137147" marT="68573" marB="68573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37147" marR="137147" marT="68573" marB="68573"/>
                </a:tc>
                <a:extLst>
                  <a:ext uri="{0D108BD9-81ED-4DB2-BD59-A6C34878D82A}">
                    <a16:rowId xmlns:a16="http://schemas.microsoft.com/office/drawing/2014/main" xmlns="" val="2287782019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832757" y="3027217"/>
          <a:ext cx="22725988" cy="6837353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2351428">
                  <a:extLst>
                    <a:ext uri="{9D8B030D-6E8A-4147-A177-3AD203B41FA5}">
                      <a16:colId xmlns:a16="http://schemas.microsoft.com/office/drawing/2014/main" xmlns="" val="395684179"/>
                    </a:ext>
                  </a:extLst>
                </a:gridCol>
                <a:gridCol w="2599824">
                  <a:extLst>
                    <a:ext uri="{9D8B030D-6E8A-4147-A177-3AD203B41FA5}">
                      <a16:colId xmlns:a16="http://schemas.microsoft.com/office/drawing/2014/main" xmlns="" val="1388349089"/>
                    </a:ext>
                  </a:extLst>
                </a:gridCol>
                <a:gridCol w="1207341">
                  <a:extLst>
                    <a:ext uri="{9D8B030D-6E8A-4147-A177-3AD203B41FA5}">
                      <a16:colId xmlns:a16="http://schemas.microsoft.com/office/drawing/2014/main" xmlns="" val="3087669531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xmlns="" val="166414967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2837884999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xmlns="" val="3429483377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xmlns="" val="2475455558"/>
                    </a:ext>
                  </a:extLst>
                </a:gridCol>
                <a:gridCol w="1504950">
                  <a:extLst>
                    <a:ext uri="{9D8B030D-6E8A-4147-A177-3AD203B41FA5}">
                      <a16:colId xmlns:a16="http://schemas.microsoft.com/office/drawing/2014/main" xmlns="" val="1133170303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xmlns="" val="2209194396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xmlns="" val="2976022781"/>
                    </a:ext>
                  </a:extLst>
                </a:gridCol>
                <a:gridCol w="1657350">
                  <a:extLst>
                    <a:ext uri="{9D8B030D-6E8A-4147-A177-3AD203B41FA5}">
                      <a16:colId xmlns:a16="http://schemas.microsoft.com/office/drawing/2014/main" xmlns="" val="241525915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xmlns="" val="3476346511"/>
                    </a:ext>
                  </a:extLst>
                </a:gridCol>
                <a:gridCol w="715970">
                  <a:extLst>
                    <a:ext uri="{9D8B030D-6E8A-4147-A177-3AD203B41FA5}">
                      <a16:colId xmlns:a16="http://schemas.microsoft.com/office/drawing/2014/main" xmlns="" val="2844125942"/>
                    </a:ext>
                  </a:extLst>
                </a:gridCol>
                <a:gridCol w="1525825">
                  <a:extLst>
                    <a:ext uri="{9D8B030D-6E8A-4147-A177-3AD203B41FA5}">
                      <a16:colId xmlns:a16="http://schemas.microsoft.com/office/drawing/2014/main" xmlns="" val="3516529586"/>
                    </a:ext>
                  </a:extLst>
                </a:gridCol>
              </a:tblGrid>
              <a:tr h="47630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Components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rgbClr val="E42E25"/>
                          </a:solidFill>
                        </a:rPr>
                        <a:t>Sep</a:t>
                      </a:r>
                      <a:endParaRPr lang="zh-TW" altLang="en-US" sz="1800" dirty="0">
                        <a:solidFill>
                          <a:srgbClr val="E42E25"/>
                        </a:solidFill>
                      </a:endParaRPr>
                    </a:p>
                  </a:txBody>
                  <a:tcPr marL="9524" marR="9524" marT="952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Oct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Nov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Dec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Jan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Feb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Mar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Apr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May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Jun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marL="9524" marR="9524" marT="952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Jul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26181936"/>
                  </a:ext>
                </a:extLst>
              </a:tr>
              <a:tr h="476301">
                <a:tc rowSpan="4"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4. Accessories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4.1 </a:t>
                      </a:r>
                      <a:r>
                        <a:rPr lang="en-US" sz="1800" u="none" strike="noStrike" dirty="0" smtClean="0">
                          <a:effectLst/>
                        </a:rPr>
                        <a:t>Cables/adaptor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smtClean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r>
                        <a:rPr lang="zh-TW" altLang="en-US" sz="1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Roboto Light"/>
                        </a:rPr>
                        <a:t>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:a16="http://schemas.microsoft.com/office/drawing/2014/main" xmlns="" val="1482354481"/>
                  </a:ext>
                </a:extLst>
              </a:tr>
              <a:tr h="4763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4.2 Quick Start Guide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:a16="http://schemas.microsoft.com/office/drawing/2014/main" xmlns="" val="94161517"/>
                  </a:ext>
                </a:extLst>
              </a:tr>
              <a:tr h="4763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4.3 Manuals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:a16="http://schemas.microsoft.com/office/drawing/2014/main" xmlns="" val="1952164040"/>
                  </a:ext>
                </a:extLst>
              </a:tr>
              <a:tr h="4763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4.4 Regulation Papers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:a16="http://schemas.microsoft.com/office/drawing/2014/main" xmlns="" val="3645155426"/>
                  </a:ext>
                </a:extLst>
              </a:tr>
              <a:tr h="476301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5. Support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5.1 Support Process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:a16="http://schemas.microsoft.com/office/drawing/2014/main" xmlns="" val="200733686"/>
                  </a:ext>
                </a:extLst>
              </a:tr>
              <a:tr h="6300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5.2 Self Care + FAQ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:a16="http://schemas.microsoft.com/office/drawing/2014/main" xmlns="" val="593425144"/>
                  </a:ext>
                </a:extLst>
              </a:tr>
              <a:tr h="476301">
                <a:tc rowSpan="3"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6. Marketing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6.1 Packing Design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:a16="http://schemas.microsoft.com/office/drawing/2014/main" xmlns="" val="3501124327"/>
                  </a:ext>
                </a:extLst>
              </a:tr>
              <a:tr h="4763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6.2 Data Sheet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:a16="http://schemas.microsoft.com/office/drawing/2014/main" xmlns="" val="234642468"/>
                  </a:ext>
                </a:extLst>
              </a:tr>
              <a:tr h="4763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6.3 WEB + PR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:a16="http://schemas.microsoft.com/office/drawing/2014/main" xmlns="" val="954585671"/>
                  </a:ext>
                </a:extLst>
              </a:tr>
              <a:tr h="476301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7. PM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7.1 Product Presentation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:a16="http://schemas.microsoft.com/office/drawing/2014/main" xmlns="" val="1284016592"/>
                  </a:ext>
                </a:extLst>
              </a:tr>
              <a:tr h="4763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7.2 Roadmap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:a16="http://schemas.microsoft.com/office/drawing/2014/main" xmlns="" val="3483817171"/>
                  </a:ext>
                </a:extLst>
              </a:tr>
              <a:tr h="47630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8. Integration Test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:a16="http://schemas.microsoft.com/office/drawing/2014/main" xmlns="" val="1921246080"/>
                  </a:ext>
                </a:extLst>
              </a:tr>
              <a:tr h="49166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9. UX Testing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:a16="http://schemas.microsoft.com/office/drawing/2014/main" xmlns="" val="1255394622"/>
                  </a:ext>
                </a:extLst>
              </a:tr>
            </a:tbl>
          </a:graphicData>
        </a:graphic>
      </p:graphicFrame>
      <p:cxnSp>
        <p:nvCxnSpPr>
          <p:cNvPr id="11" name="直線接點 10"/>
          <p:cNvCxnSpPr/>
          <p:nvPr/>
        </p:nvCxnSpPr>
        <p:spPr>
          <a:xfrm>
            <a:off x="832757" y="4867469"/>
            <a:ext cx="227259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861329" y="7729816"/>
            <a:ext cx="227259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861329" y="8734242"/>
            <a:ext cx="227259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832757" y="9591408"/>
            <a:ext cx="227259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13204787" y="3538368"/>
            <a:ext cx="1282764" cy="32467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/>
              </a:rPr>
              <a:t>Develop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Calibri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176949" y="3935071"/>
            <a:ext cx="3619512" cy="29842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/>
              </a:rPr>
              <a:t>TBD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Calibri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6796461" y="3935071"/>
            <a:ext cx="531457" cy="29842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/>
              </a:rPr>
              <a:t>QA</a:t>
            </a:r>
          </a:p>
        </p:txBody>
      </p:sp>
      <p:sp>
        <p:nvSpPr>
          <p:cNvPr id="25" name="矩形 24"/>
          <p:cNvSpPr/>
          <p:nvPr/>
        </p:nvSpPr>
        <p:spPr>
          <a:xfrm>
            <a:off x="13202839" y="4469522"/>
            <a:ext cx="4379922" cy="30411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/>
              </a:rPr>
              <a:t>TBD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Calibri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3199387" y="4907921"/>
            <a:ext cx="3747456" cy="28308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/>
              </a:rPr>
              <a:t>TBD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Calibri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5428046" y="5438583"/>
            <a:ext cx="2156785" cy="2918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/>
              </a:rPr>
              <a:t>Infrastructure</a:t>
            </a:r>
          </a:p>
        </p:txBody>
      </p:sp>
      <p:sp>
        <p:nvSpPr>
          <p:cNvPr id="28" name="矩形 27"/>
          <p:cNvSpPr/>
          <p:nvPr/>
        </p:nvSpPr>
        <p:spPr>
          <a:xfrm>
            <a:off x="16919608" y="5836334"/>
            <a:ext cx="2825717" cy="33254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/>
              </a:rPr>
              <a:t>TBD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Calibri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655159" y="6519681"/>
            <a:ext cx="5286195" cy="35296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/>
              </a:rPr>
              <a:t>Proposal</a:t>
            </a:r>
          </a:p>
        </p:txBody>
      </p:sp>
      <p:sp>
        <p:nvSpPr>
          <p:cNvPr id="30" name="矩形 29"/>
          <p:cNvSpPr/>
          <p:nvPr/>
        </p:nvSpPr>
        <p:spPr>
          <a:xfrm>
            <a:off x="9617697" y="8787177"/>
            <a:ext cx="1958816" cy="3657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/>
              </a:rPr>
              <a:t>Infrastructure</a:t>
            </a:r>
          </a:p>
        </p:txBody>
      </p:sp>
      <p:sp>
        <p:nvSpPr>
          <p:cNvPr id="31" name="矩形 30"/>
          <p:cNvSpPr/>
          <p:nvPr/>
        </p:nvSpPr>
        <p:spPr>
          <a:xfrm>
            <a:off x="11609316" y="8774811"/>
            <a:ext cx="1985831" cy="37815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/>
              </a:rPr>
              <a:t>Testing Script</a:t>
            </a:r>
          </a:p>
        </p:txBody>
      </p:sp>
      <p:sp>
        <p:nvSpPr>
          <p:cNvPr id="32" name="矩形 31"/>
          <p:cNvSpPr/>
          <p:nvPr/>
        </p:nvSpPr>
        <p:spPr>
          <a:xfrm>
            <a:off x="13598984" y="8789247"/>
            <a:ext cx="1774708" cy="36372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/>
              </a:rPr>
              <a:t>Unit Test</a:t>
            </a:r>
          </a:p>
        </p:txBody>
      </p:sp>
      <p:sp>
        <p:nvSpPr>
          <p:cNvPr id="33" name="矩形 32"/>
          <p:cNvSpPr/>
          <p:nvPr/>
        </p:nvSpPr>
        <p:spPr>
          <a:xfrm>
            <a:off x="15373492" y="8789246"/>
            <a:ext cx="1839341" cy="36372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/>
              </a:rPr>
              <a:t>Integration Test</a:t>
            </a:r>
          </a:p>
        </p:txBody>
      </p:sp>
      <p:sp>
        <p:nvSpPr>
          <p:cNvPr id="34" name="矩形 33"/>
          <p:cNvSpPr/>
          <p:nvPr/>
        </p:nvSpPr>
        <p:spPr>
          <a:xfrm>
            <a:off x="11321142" y="9227683"/>
            <a:ext cx="7547429" cy="35387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/>
              </a:rPr>
              <a:t>Friendly User Test </a:t>
            </a:r>
            <a:r>
              <a:rPr kumimoji="0" lang="en-US" sz="15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/>
              </a:rPr>
              <a:t>(6 samples ready for </a:t>
            </a:r>
            <a:r>
              <a:rPr kumimoji="0" lang="en-US" sz="15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/>
              </a:rPr>
              <a:t>Qbee</a:t>
            </a:r>
            <a:r>
              <a:rPr kumimoji="0" lang="en-US" sz="15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/>
              </a:rPr>
              <a:t> box integration testing)- pending 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Calibri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4891941" y="6994265"/>
            <a:ext cx="2445519" cy="30186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/>
              </a:rPr>
              <a:t>TBD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Calibri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6020596" y="7445827"/>
            <a:ext cx="1474475" cy="29512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/>
              </a:rPr>
              <a:t>TBD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Calibri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7532147" y="7445827"/>
            <a:ext cx="682428" cy="3195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/>
              </a:rPr>
              <a:t>QA</a:t>
            </a:r>
          </a:p>
        </p:txBody>
      </p:sp>
      <p:sp>
        <p:nvSpPr>
          <p:cNvPr id="39" name="矩形 38"/>
          <p:cNvSpPr/>
          <p:nvPr/>
        </p:nvSpPr>
        <p:spPr>
          <a:xfrm>
            <a:off x="17207649" y="8801691"/>
            <a:ext cx="652549" cy="3383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/>
              </a:rPr>
              <a:t>QA</a:t>
            </a:r>
          </a:p>
        </p:txBody>
      </p:sp>
      <p:sp>
        <p:nvSpPr>
          <p:cNvPr id="40" name="矩形 39"/>
          <p:cNvSpPr/>
          <p:nvPr/>
        </p:nvSpPr>
        <p:spPr>
          <a:xfrm>
            <a:off x="18868571" y="9226001"/>
            <a:ext cx="580968" cy="3654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/>
              </a:rPr>
              <a:t>QA</a:t>
            </a:r>
          </a:p>
        </p:txBody>
      </p:sp>
      <p:sp>
        <p:nvSpPr>
          <p:cNvPr id="42" name="矩形 41"/>
          <p:cNvSpPr/>
          <p:nvPr/>
        </p:nvSpPr>
        <p:spPr>
          <a:xfrm>
            <a:off x="6074414" y="8439182"/>
            <a:ext cx="1172807" cy="30882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/>
              </a:rPr>
              <a:t>Launch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11699030" y="2498312"/>
            <a:ext cx="242752" cy="7366258"/>
            <a:chOff x="10724829" y="2498312"/>
            <a:chExt cx="242752" cy="7366258"/>
          </a:xfrm>
        </p:grpSpPr>
        <p:cxnSp>
          <p:nvCxnSpPr>
            <p:cNvPr id="45" name="Straight Connector 4"/>
            <p:cNvCxnSpPr/>
            <p:nvPr/>
          </p:nvCxnSpPr>
          <p:spPr>
            <a:xfrm>
              <a:off x="10861765" y="2659675"/>
              <a:ext cx="47373" cy="7204895"/>
            </a:xfrm>
            <a:prstGeom prst="line">
              <a:avLst/>
            </a:prstGeom>
            <a:noFill/>
            <a:ln w="38100" cap="flat">
              <a:solidFill>
                <a:srgbClr val="FF0000">
                  <a:alpha val="61000"/>
                </a:srgbClr>
              </a:solidFill>
              <a:prstDash val="solid"/>
              <a:round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6" name="等腰三角形 45"/>
            <p:cNvSpPr/>
            <p:nvPr/>
          </p:nvSpPr>
          <p:spPr>
            <a:xfrm>
              <a:off x="10724829" y="2498312"/>
              <a:ext cx="242752" cy="247692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88638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Calibri"/>
              </a:endParaRPr>
            </a:p>
          </p:txBody>
        </p:sp>
      </p:grpSp>
      <p:sp>
        <p:nvSpPr>
          <p:cNvPr id="47" name="文字方塊 55"/>
          <p:cNvSpPr txBox="1"/>
          <p:nvPr/>
        </p:nvSpPr>
        <p:spPr>
          <a:xfrm>
            <a:off x="12908154" y="1950684"/>
            <a:ext cx="15872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Milestone 2</a:t>
            </a:r>
          </a:p>
          <a:p>
            <a:pPr marL="0" marR="0" lvl="0" indent="0" algn="l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26th Jan. 2017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13642189" y="2508164"/>
            <a:ext cx="242752" cy="7375222"/>
            <a:chOff x="12874027" y="2489348"/>
            <a:chExt cx="242752" cy="7375222"/>
          </a:xfrm>
        </p:grpSpPr>
        <p:cxnSp>
          <p:nvCxnSpPr>
            <p:cNvPr id="48" name="Straight Connector 57"/>
            <p:cNvCxnSpPr/>
            <p:nvPr/>
          </p:nvCxnSpPr>
          <p:spPr>
            <a:xfrm>
              <a:off x="13003986" y="2650711"/>
              <a:ext cx="47432" cy="7213859"/>
            </a:xfrm>
            <a:prstGeom prst="line">
              <a:avLst/>
            </a:prstGeom>
            <a:noFill/>
            <a:ln w="38100" cap="flat">
              <a:solidFill>
                <a:srgbClr val="FF0000">
                  <a:alpha val="59000"/>
                </a:srgbClr>
              </a:solidFill>
              <a:prstDash val="solid"/>
              <a:round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9" name="等腰三角形 54"/>
            <p:cNvSpPr/>
            <p:nvPr/>
          </p:nvSpPr>
          <p:spPr>
            <a:xfrm>
              <a:off x="12874027" y="2489348"/>
              <a:ext cx="242752" cy="247692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88638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Calibri"/>
              </a:endParaRPr>
            </a:p>
          </p:txBody>
        </p:sp>
      </p:grpSp>
      <p:sp>
        <p:nvSpPr>
          <p:cNvPr id="50" name="文字方塊 55"/>
          <p:cNvSpPr txBox="1"/>
          <p:nvPr/>
        </p:nvSpPr>
        <p:spPr>
          <a:xfrm>
            <a:off x="18047355" y="1993138"/>
            <a:ext cx="2157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Milestone 3: Launch</a:t>
            </a:r>
          </a:p>
          <a:p>
            <a:pPr marL="0" marR="0" lvl="0" indent="0" algn="l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2nd May. 2018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18631793" y="2485840"/>
            <a:ext cx="242752" cy="7378730"/>
            <a:chOff x="17717393" y="2485840"/>
            <a:chExt cx="242752" cy="7378730"/>
          </a:xfrm>
        </p:grpSpPr>
        <p:cxnSp>
          <p:nvCxnSpPr>
            <p:cNvPr id="51" name="Straight Connector 63"/>
            <p:cNvCxnSpPr/>
            <p:nvPr/>
          </p:nvCxnSpPr>
          <p:spPr>
            <a:xfrm>
              <a:off x="17838769" y="2720059"/>
              <a:ext cx="46976" cy="7144511"/>
            </a:xfrm>
            <a:prstGeom prst="line">
              <a:avLst/>
            </a:prstGeom>
            <a:noFill/>
            <a:ln w="38100" cap="flat">
              <a:solidFill>
                <a:srgbClr val="FF0000">
                  <a:alpha val="60000"/>
                </a:srgbClr>
              </a:solidFill>
              <a:prstDash val="solid"/>
              <a:round/>
            </a:ln>
            <a:effectLst>
              <a:outerShdw blurRad="50800" dist="254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等腰三角形 54"/>
            <p:cNvSpPr/>
            <p:nvPr/>
          </p:nvSpPr>
          <p:spPr>
            <a:xfrm>
              <a:off x="17717393" y="2485840"/>
              <a:ext cx="242752" cy="247692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88638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Calibri"/>
              </a:endParaRPr>
            </a:p>
          </p:txBody>
        </p:sp>
      </p:grpSp>
      <p:sp>
        <p:nvSpPr>
          <p:cNvPr id="66" name="矩形 65"/>
          <p:cNvSpPr/>
          <p:nvPr/>
        </p:nvSpPr>
        <p:spPr>
          <a:xfrm>
            <a:off x="12605587" y="7976979"/>
            <a:ext cx="1022383" cy="28476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/>
              </a:rPr>
              <a:t>CES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Calibri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14487550" y="3550662"/>
            <a:ext cx="545607" cy="2922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/>
              </a:rPr>
              <a:t>QA</a:t>
            </a:r>
          </a:p>
        </p:txBody>
      </p:sp>
      <p:sp>
        <p:nvSpPr>
          <p:cNvPr id="68" name="矩形 67"/>
          <p:cNvSpPr/>
          <p:nvPr/>
        </p:nvSpPr>
        <p:spPr>
          <a:xfrm>
            <a:off x="15029282" y="3539498"/>
            <a:ext cx="2319242" cy="28967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/>
              </a:rPr>
              <a:t>Procurement</a:t>
            </a:r>
          </a:p>
        </p:txBody>
      </p:sp>
      <p:sp>
        <p:nvSpPr>
          <p:cNvPr id="69" name="矩形 68"/>
          <p:cNvSpPr/>
          <p:nvPr/>
        </p:nvSpPr>
        <p:spPr>
          <a:xfrm>
            <a:off x="17360802" y="6994265"/>
            <a:ext cx="580968" cy="27619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/>
              </a:rPr>
              <a:t>QA</a:t>
            </a:r>
          </a:p>
        </p:txBody>
      </p:sp>
      <p:sp>
        <p:nvSpPr>
          <p:cNvPr id="70" name="矩形 69"/>
          <p:cNvSpPr/>
          <p:nvPr/>
        </p:nvSpPr>
        <p:spPr>
          <a:xfrm>
            <a:off x="16942512" y="4904948"/>
            <a:ext cx="580968" cy="27619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/>
              </a:rPr>
              <a:t>QA</a:t>
            </a:r>
          </a:p>
        </p:txBody>
      </p:sp>
      <p:sp>
        <p:nvSpPr>
          <p:cNvPr id="82" name="矩形 81"/>
          <p:cNvSpPr/>
          <p:nvPr/>
        </p:nvSpPr>
        <p:spPr>
          <a:xfrm>
            <a:off x="14941355" y="6519681"/>
            <a:ext cx="580968" cy="34029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Calibri"/>
              </a:rPr>
              <a:t>QA</a:t>
            </a:r>
          </a:p>
        </p:txBody>
      </p:sp>
      <p:sp>
        <p:nvSpPr>
          <p:cNvPr id="93" name="文字方塊 92"/>
          <p:cNvSpPr txBox="1"/>
          <p:nvPr/>
        </p:nvSpPr>
        <p:spPr>
          <a:xfrm>
            <a:off x="11250620" y="1960127"/>
            <a:ext cx="16097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Milestone 1</a:t>
            </a:r>
          </a:p>
          <a:p>
            <a:pPr marL="0" marR="0" lvl="0" indent="0" algn="l" defTabSz="10886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1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5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th Dec.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Calibri"/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243573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38100" cap="flat">
          <a:solidFill>
            <a:schemeClr val="accent1"/>
          </a:solidFill>
          <a:prstDash val="solid"/>
          <a:round/>
        </a:ln>
        <a:effectLst>
          <a:outerShdw blurRad="50800" dist="254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68579" tIns="68579" rIns="68579" bIns="68579" numCol="1" spcCol="38100" rtlCol="0" anchor="ctr">
        <a:spAutoFit/>
      </a:bodyPr>
      <a:lstStyle>
        <a:defPPr marL="0" marR="0" indent="0" algn="l" defTabSz="10886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chemeClr val="accent1"/>
          </a:solidFill>
          <a:prstDash val="solid"/>
          <a:round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68579" tIns="68579" rIns="68579" bIns="68579" numCol="1" spcCol="38100" rtlCol="0" anchor="t">
        <a:spAutoFit/>
      </a:bodyPr>
      <a:lstStyle>
        <a:defPPr marL="0" marR="0" indent="0" algn="l" defTabSz="10886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38100" cap="flat">
          <a:solidFill>
            <a:schemeClr val="accent1"/>
          </a:solidFill>
          <a:prstDash val="solid"/>
          <a:round/>
        </a:ln>
        <a:effectLst>
          <a:outerShdw blurRad="50800" dist="254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68579" tIns="68579" rIns="68579" bIns="68579" numCol="1" spcCol="38100" rtlCol="0" anchor="ctr">
        <a:spAutoFit/>
      </a:bodyPr>
      <a:lstStyle>
        <a:defPPr marL="0" marR="0" indent="0" algn="l" defTabSz="10886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chemeClr val="accent1"/>
          </a:solidFill>
          <a:prstDash val="solid"/>
          <a:round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68579" tIns="68579" rIns="68579" bIns="68579" numCol="1" spcCol="38100" rtlCol="0" anchor="t">
        <a:spAutoFit/>
      </a:bodyPr>
      <a:lstStyle>
        <a:defPPr marL="0" marR="0" indent="0" algn="l" defTabSz="10886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1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38100" cap="flat">
          <a:solidFill>
            <a:schemeClr val="accent1"/>
          </a:solidFill>
          <a:prstDash val="solid"/>
          <a:round/>
        </a:ln>
        <a:effectLst>
          <a:outerShdw blurRad="50800" dist="254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68579" tIns="68579" rIns="68579" bIns="68579" numCol="1" spcCol="38100" rtlCol="0" anchor="ctr">
        <a:spAutoFit/>
      </a:bodyPr>
      <a:lstStyle>
        <a:defPPr marL="0" marR="0" indent="0" algn="l" defTabSz="10886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chemeClr val="accent1"/>
          </a:solidFill>
          <a:prstDash val="solid"/>
          <a:round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68579" tIns="68579" rIns="68579" bIns="68579" numCol="1" spcCol="38100" rtlCol="0" anchor="t">
        <a:spAutoFit/>
      </a:bodyPr>
      <a:lstStyle>
        <a:defPPr marL="0" marR="0" indent="0" algn="l" defTabSz="10886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28039</TotalTime>
  <Words>2394</Words>
  <Application>Microsoft Office PowerPoint</Application>
  <PresentationFormat>自訂</PresentationFormat>
  <Paragraphs>1125</Paragraphs>
  <Slides>22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18</vt:i4>
      </vt:variant>
      <vt:variant>
        <vt:lpstr>佈景主題</vt:lpstr>
      </vt:variant>
      <vt:variant>
        <vt:i4>6</vt:i4>
      </vt:variant>
      <vt:variant>
        <vt:lpstr>投影片標題</vt:lpstr>
      </vt:variant>
      <vt:variant>
        <vt:i4>22</vt:i4>
      </vt:variant>
    </vt:vector>
  </HeadingPairs>
  <TitlesOfParts>
    <vt:vector size="46" baseType="lpstr">
      <vt:lpstr>Arial Unicode MS</vt:lpstr>
      <vt:lpstr>GulimChe</vt:lpstr>
      <vt:lpstr>Helvetica Light</vt:lpstr>
      <vt:lpstr>Roboto Bold</vt:lpstr>
      <vt:lpstr>ZapfDingbatsITC</vt:lpstr>
      <vt:lpstr>新細明體</vt:lpstr>
      <vt:lpstr>標楷體</vt:lpstr>
      <vt:lpstr>Arial</vt:lpstr>
      <vt:lpstr>Bauhaus 93</vt:lpstr>
      <vt:lpstr>Britannic Bold</vt:lpstr>
      <vt:lpstr>Calibri</vt:lpstr>
      <vt:lpstr>Calibri Light</vt:lpstr>
      <vt:lpstr>Helvetica</vt:lpstr>
      <vt:lpstr>Mongolian Baiti</vt:lpstr>
      <vt:lpstr>Roboto</vt:lpstr>
      <vt:lpstr>Roboto Light</vt:lpstr>
      <vt:lpstr>Roboto Medium</vt:lpstr>
      <vt:lpstr>Wingdings</vt:lpstr>
      <vt:lpstr>Office Theme</vt:lpstr>
      <vt:lpstr>自訂設計</vt:lpstr>
      <vt:lpstr>1_Office Theme</vt:lpstr>
      <vt:lpstr>1_自訂設計</vt:lpstr>
      <vt:lpstr>2_自訂設計</vt:lpstr>
      <vt:lpstr>3_自訂設計</vt:lpstr>
      <vt:lpstr>PowerPoint 簡報</vt:lpstr>
      <vt:lpstr>SHS0017W Features</vt:lpstr>
      <vt:lpstr>SHS0017W  Block Diagram </vt:lpstr>
      <vt:lpstr>PowerPoint 簡報</vt:lpstr>
      <vt:lpstr>2. Project Charter</vt:lpstr>
      <vt:lpstr>3. Project Organization</vt:lpstr>
      <vt:lpstr>PowerPoint 簡報</vt:lpstr>
      <vt:lpstr>4. Project Milestones Overview</vt:lpstr>
      <vt:lpstr>4. Project Milestones Overview</vt:lpstr>
      <vt:lpstr>SHS0017W Software Features</vt:lpstr>
      <vt:lpstr>QVoice SW Check Points For CES Show</vt:lpstr>
      <vt:lpstr>Standalone Functions Development</vt:lpstr>
      <vt:lpstr>5. Project Risks</vt:lpstr>
      <vt:lpstr>5.1 Solved Important Issues</vt:lpstr>
      <vt:lpstr>5.2 HW test plan</vt:lpstr>
      <vt:lpstr>距離辨識效能測試</vt:lpstr>
      <vt:lpstr>QVoice 應用場景 – IP分享器 + 語音助理</vt:lpstr>
      <vt:lpstr>Qvoice Control Lutron IoT Device Demo</vt:lpstr>
      <vt:lpstr>QVoice軟體人力規劃</vt:lpstr>
      <vt:lpstr>System Architecture (Voice Assistant)</vt:lpstr>
      <vt:lpstr>Cloud Architecture for Alexa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Company Presentation</dc:title>
  <dc:creator>Clio Chen (陳錦萍_Askey_TW)</dc:creator>
  <cp:lastModifiedBy>Eric9 Chen (陳俊佑_Askey_TW)</cp:lastModifiedBy>
  <cp:revision>445</cp:revision>
  <cp:lastPrinted>2017-08-17T03:21:36Z</cp:lastPrinted>
  <dcterms:modified xsi:type="dcterms:W3CDTF">2018-01-11T07:41:40Z</dcterms:modified>
</cp:coreProperties>
</file>